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Override PartName="/customXml/itemProps1.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57" r:id="rId4"/>
  </p:sldMasterIdLst>
  <p:notesMasterIdLst>
    <p:notesMasterId r:id="rId8"/>
  </p:notesMasterIdLst>
  <p:sldIdLst>
    <p:sldId id="337" r:id="rId5"/>
    <p:sldId id="329" r:id="rId6"/>
    <p:sldId id="259" r:id="rId7"/>
    <p:sldId id="261" r:id="rId9"/>
    <p:sldId id="262" r:id="rId10"/>
    <p:sldId id="264" r:id="rId11"/>
    <p:sldId id="265" r:id="rId12"/>
    <p:sldId id="269" r:id="rId13"/>
    <p:sldId id="270" r:id="rId14"/>
    <p:sldId id="271" r:id="rId15"/>
    <p:sldId id="273" r:id="rId16"/>
    <p:sldId id="275" r:id="rId17"/>
    <p:sldId id="276" r:id="rId18"/>
    <p:sldId id="277" r:id="rId19"/>
    <p:sldId id="278" r:id="rId20"/>
    <p:sldId id="330" r:id="rId21"/>
    <p:sldId id="281" r:id="rId22"/>
    <p:sldId id="283" r:id="rId23"/>
    <p:sldId id="331" r:id="rId24"/>
    <p:sldId id="284" r:id="rId25"/>
    <p:sldId id="285" r:id="rId26"/>
    <p:sldId id="286" r:id="rId27"/>
    <p:sldId id="288" r:id="rId28"/>
    <p:sldId id="289" r:id="rId29"/>
    <p:sldId id="290" r:id="rId30"/>
    <p:sldId id="292" r:id="rId31"/>
    <p:sldId id="293" r:id="rId32"/>
    <p:sldId id="294" r:id="rId33"/>
    <p:sldId id="295" r:id="rId34"/>
    <p:sldId id="296" r:id="rId35"/>
    <p:sldId id="297" r:id="rId36"/>
    <p:sldId id="298" r:id="rId37"/>
    <p:sldId id="299" r:id="rId38"/>
    <p:sldId id="300" r:id="rId39"/>
    <p:sldId id="301" r:id="rId40"/>
    <p:sldId id="302" r:id="rId41"/>
    <p:sldId id="304" r:id="rId42"/>
    <p:sldId id="307" r:id="rId43"/>
    <p:sldId id="333" r:id="rId44"/>
    <p:sldId id="332" r:id="rId45"/>
    <p:sldId id="309" r:id="rId46"/>
    <p:sldId id="311" r:id="rId47"/>
    <p:sldId id="312" r:id="rId48"/>
    <p:sldId id="334" r:id="rId49"/>
    <p:sldId id="313" r:id="rId50"/>
    <p:sldId id="315" r:id="rId51"/>
    <p:sldId id="335" r:id="rId52"/>
    <p:sldId id="317" r:id="rId53"/>
    <p:sldId id="319" r:id="rId54"/>
    <p:sldId id="320" r:id="rId55"/>
    <p:sldId id="336" r:id="rId56"/>
    <p:sldId id="321" r:id="rId57"/>
    <p:sldId id="322" r:id="rId58"/>
    <p:sldId id="323" r:id="rId59"/>
    <p:sldId id="325" r:id="rId60"/>
  </p:sldIdLst>
  <p:sldSz cx="12167870" cy="684022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8142" autoAdjust="0"/>
  </p:normalViewPr>
  <p:slideViewPr>
    <p:cSldViewPr showGuides="1">
      <p:cViewPr varScale="1">
        <p:scale>
          <a:sx n="89" d="100"/>
          <a:sy n="89" d="100"/>
        </p:scale>
        <p:origin x="-5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customXml" Target="../customXml/item36.xml"/><Relationship Id="rId98" Type="http://schemas.openxmlformats.org/officeDocument/2006/relationships/customXml" Target="../customXml/item35.xml"/><Relationship Id="rId97" Type="http://schemas.openxmlformats.org/officeDocument/2006/relationships/customXml" Target="../customXml/item34.xml"/><Relationship Id="rId96" Type="http://schemas.openxmlformats.org/officeDocument/2006/relationships/customXml" Target="../customXml/item33.xml"/><Relationship Id="rId95" Type="http://schemas.openxmlformats.org/officeDocument/2006/relationships/customXml" Target="../customXml/item32.xml"/><Relationship Id="rId94" Type="http://schemas.openxmlformats.org/officeDocument/2006/relationships/customXml" Target="../customXml/item31.xml"/><Relationship Id="rId93" Type="http://schemas.openxmlformats.org/officeDocument/2006/relationships/customXml" Target="../customXml/item30.xml"/><Relationship Id="rId92" Type="http://schemas.openxmlformats.org/officeDocument/2006/relationships/customXml" Target="../customXml/item29.xml"/><Relationship Id="rId91" Type="http://schemas.openxmlformats.org/officeDocument/2006/relationships/customXml" Target="../customXml/item28.xml"/><Relationship Id="rId90" Type="http://schemas.openxmlformats.org/officeDocument/2006/relationships/customXml" Target="../customXml/item27.xml"/><Relationship Id="rId9" Type="http://schemas.openxmlformats.org/officeDocument/2006/relationships/slide" Target="slides/slide4.xml"/><Relationship Id="rId89" Type="http://schemas.openxmlformats.org/officeDocument/2006/relationships/customXml" Target="../customXml/item26.xml"/><Relationship Id="rId88" Type="http://schemas.openxmlformats.org/officeDocument/2006/relationships/customXml" Target="../customXml/item25.xml"/><Relationship Id="rId87" Type="http://schemas.openxmlformats.org/officeDocument/2006/relationships/customXml" Target="../customXml/item24.xml"/><Relationship Id="rId86" Type="http://schemas.openxmlformats.org/officeDocument/2006/relationships/customXml" Target="../customXml/item23.xml"/><Relationship Id="rId85" Type="http://schemas.openxmlformats.org/officeDocument/2006/relationships/customXml" Target="../customXml/item22.xml"/><Relationship Id="rId84" Type="http://schemas.openxmlformats.org/officeDocument/2006/relationships/customXml" Target="../customXml/item21.xml"/><Relationship Id="rId83" Type="http://schemas.openxmlformats.org/officeDocument/2006/relationships/customXml" Target="../customXml/item20.xml"/><Relationship Id="rId82" Type="http://schemas.openxmlformats.org/officeDocument/2006/relationships/customXml" Target="../customXml/item19.xml"/><Relationship Id="rId81" Type="http://schemas.openxmlformats.org/officeDocument/2006/relationships/customXml" Target="../customXml/item18.xml"/><Relationship Id="rId80" Type="http://schemas.openxmlformats.org/officeDocument/2006/relationships/customXml" Target="../customXml/item17.xml"/><Relationship Id="rId8" Type="http://schemas.openxmlformats.org/officeDocument/2006/relationships/notesMaster" Target="notesMasters/notesMaster1.xml"/><Relationship Id="rId79" Type="http://schemas.openxmlformats.org/officeDocument/2006/relationships/customXml" Target="../customXml/item16.xml"/><Relationship Id="rId78" Type="http://schemas.openxmlformats.org/officeDocument/2006/relationships/customXml" Target="../customXml/item15.xml"/><Relationship Id="rId77" Type="http://schemas.openxmlformats.org/officeDocument/2006/relationships/customXml" Target="../customXml/item14.xml"/><Relationship Id="rId76" Type="http://schemas.openxmlformats.org/officeDocument/2006/relationships/customXml" Target="../customXml/item13.xml"/><Relationship Id="rId75" Type="http://schemas.openxmlformats.org/officeDocument/2006/relationships/customXml" Target="../customXml/item12.xml"/><Relationship Id="rId74" Type="http://schemas.openxmlformats.org/officeDocument/2006/relationships/customXml" Target="../customXml/item11.xml"/><Relationship Id="rId73" Type="http://schemas.openxmlformats.org/officeDocument/2006/relationships/customXml" Target="../customXml/item10.xml"/><Relationship Id="rId72" Type="http://schemas.openxmlformats.org/officeDocument/2006/relationships/customXml" Target="../customXml/item9.xml"/><Relationship Id="rId71" Type="http://schemas.openxmlformats.org/officeDocument/2006/relationships/customXml" Target="../customXml/item8.xml"/><Relationship Id="rId70" Type="http://schemas.openxmlformats.org/officeDocument/2006/relationships/customXml" Target="../customXml/item7.xml"/><Relationship Id="rId7" Type="http://schemas.openxmlformats.org/officeDocument/2006/relationships/slide" Target="slides/slide3.xml"/><Relationship Id="rId69" Type="http://schemas.openxmlformats.org/officeDocument/2006/relationships/customXml" Target="../customXml/item6.xml"/><Relationship Id="rId68" Type="http://schemas.openxmlformats.org/officeDocument/2006/relationships/customXml" Target="../customXml/item5.xml"/><Relationship Id="rId67" Type="http://schemas.openxmlformats.org/officeDocument/2006/relationships/customXml" Target="../customXml/item4.xml"/><Relationship Id="rId66" Type="http://schemas.openxmlformats.org/officeDocument/2006/relationships/customXml" Target="../customXml/item3.xml"/><Relationship Id="rId65" Type="http://schemas.openxmlformats.org/officeDocument/2006/relationships/customXml" Target="../customXml/item2.xml"/><Relationship Id="rId64" Type="http://schemas.openxmlformats.org/officeDocument/2006/relationships/customXml" Target="../customXml/item1.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5" Type="http://schemas.openxmlformats.org/officeDocument/2006/relationships/customXml" Target="../customXml/item52.xml"/><Relationship Id="rId114" Type="http://schemas.openxmlformats.org/officeDocument/2006/relationships/customXml" Target="../customXml/item51.xml"/><Relationship Id="rId113" Type="http://schemas.openxmlformats.org/officeDocument/2006/relationships/customXml" Target="../customXml/item50.xml"/><Relationship Id="rId112" Type="http://schemas.openxmlformats.org/officeDocument/2006/relationships/customXml" Target="../customXml/item49.xml"/><Relationship Id="rId111" Type="http://schemas.openxmlformats.org/officeDocument/2006/relationships/customXml" Target="../customXml/item48.xml"/><Relationship Id="rId110" Type="http://schemas.openxmlformats.org/officeDocument/2006/relationships/customXml" Target="../customXml/item47.xml"/><Relationship Id="rId11" Type="http://schemas.openxmlformats.org/officeDocument/2006/relationships/slide" Target="slides/slide6.xml"/><Relationship Id="rId109" Type="http://schemas.openxmlformats.org/officeDocument/2006/relationships/customXml" Target="../customXml/item46.xml"/><Relationship Id="rId108" Type="http://schemas.openxmlformats.org/officeDocument/2006/relationships/customXml" Target="../customXml/item45.xml"/><Relationship Id="rId107" Type="http://schemas.openxmlformats.org/officeDocument/2006/relationships/customXml" Target="../customXml/item44.xml"/><Relationship Id="rId106" Type="http://schemas.openxmlformats.org/officeDocument/2006/relationships/customXml" Target="../customXml/item43.xml"/><Relationship Id="rId105" Type="http://schemas.openxmlformats.org/officeDocument/2006/relationships/customXml" Target="../customXml/item42.xml"/><Relationship Id="rId104" Type="http://schemas.openxmlformats.org/officeDocument/2006/relationships/customXml" Target="../customXml/item41.xml"/><Relationship Id="rId103" Type="http://schemas.openxmlformats.org/officeDocument/2006/relationships/customXml" Target="../customXml/item40.xml"/><Relationship Id="rId102" Type="http://schemas.openxmlformats.org/officeDocument/2006/relationships/customXml" Target="../customXml/item39.xml"/><Relationship Id="rId101" Type="http://schemas.openxmlformats.org/officeDocument/2006/relationships/customXml" Target="../customXml/item38.xml"/><Relationship Id="rId100" Type="http://schemas.openxmlformats.org/officeDocument/2006/relationships/customXml" Target="../customXml/item37.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7" Type="http://schemas.openxmlformats.org/officeDocument/2006/relationships/image" Target="../media/image52.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16.vml.rels><?xml version="1.0" encoding="UTF-8" standalone="yes"?>
<Relationships xmlns="http://schemas.openxmlformats.org/package/2006/relationships"><Relationship Id="rId9" Type="http://schemas.openxmlformats.org/officeDocument/2006/relationships/image" Target="../media/image71.wmf"/><Relationship Id="rId8" Type="http://schemas.openxmlformats.org/officeDocument/2006/relationships/image" Target="../media/image70.wmf"/><Relationship Id="rId7" Type="http://schemas.openxmlformats.org/officeDocument/2006/relationships/image" Target="../media/image69.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 Id="rId3" Type="http://schemas.openxmlformats.org/officeDocument/2006/relationships/image" Target="../media/image65.wmf"/><Relationship Id="rId2" Type="http://schemas.openxmlformats.org/officeDocument/2006/relationships/image" Target="../media/image64.wmf"/><Relationship Id="rId10" Type="http://schemas.openxmlformats.org/officeDocument/2006/relationships/image" Target="../media/image72.wmf"/><Relationship Id="rId1" Type="http://schemas.openxmlformats.org/officeDocument/2006/relationships/image" Target="../media/image63.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0.wmf"/><Relationship Id="rId7" Type="http://schemas.openxmlformats.org/officeDocument/2006/relationships/image" Target="../media/image79.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1.vml.rels><?xml version="1.0" encoding="UTF-8" standalone="yes"?>
<Relationships xmlns="http://schemas.openxmlformats.org/package/2006/relationships"><Relationship Id="rId5" Type="http://schemas.openxmlformats.org/officeDocument/2006/relationships/image" Target="../media/image96.wmf"/><Relationship Id="rId4" Type="http://schemas.openxmlformats.org/officeDocument/2006/relationships/image" Target="../media/image95.wmf"/><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22.vml.rels><?xml version="1.0" encoding="UTF-8" standalone="yes"?>
<Relationships xmlns="http://schemas.openxmlformats.org/package/2006/relationships"><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23.vml.rels><?xml version="1.0" encoding="UTF-8" standalone="yes"?>
<Relationships xmlns="http://schemas.openxmlformats.org/package/2006/relationships"><Relationship Id="rId4" Type="http://schemas.openxmlformats.org/officeDocument/2006/relationships/image" Target="../media/image107.wmf"/><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5.wmf"/></Relationships>
</file>

<file path=ppt/drawings/_rels/vmlDrawing26.vml.rels><?xml version="1.0" encoding="UTF-8" standalone="yes"?>
<Relationships xmlns="http://schemas.openxmlformats.org/package/2006/relationships"><Relationship Id="rId4" Type="http://schemas.openxmlformats.org/officeDocument/2006/relationships/image" Target="../media/image120.wmf"/><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25.wmf"/><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30.wmf"/><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讲">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 Target="../slides/slide1.xml"/><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3.png"/><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4"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6.xml"/><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vmlDrawing" Target="../drawings/vmlDrawing5.vml"/><Relationship Id="rId3" Type="http://schemas.openxmlformats.org/officeDocument/2006/relationships/slideLayout" Target="../slideLayouts/slideLayout6.xml"/><Relationship Id="rId2" Type="http://schemas.openxmlformats.org/officeDocument/2006/relationships/image" Target="../media/image21.wmf"/><Relationship Id="rId1"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5.wmf"/><Relationship Id="rId7" Type="http://schemas.openxmlformats.org/officeDocument/2006/relationships/oleObject" Target="../embeddings/oleObject9.bin"/><Relationship Id="rId6" Type="http://schemas.openxmlformats.org/officeDocument/2006/relationships/image" Target="../media/image24.wmf"/><Relationship Id="rId5" Type="http://schemas.openxmlformats.org/officeDocument/2006/relationships/oleObject" Target="../embeddings/oleObject8.bin"/><Relationship Id="rId4" Type="http://schemas.openxmlformats.org/officeDocument/2006/relationships/image" Target="../media/image23.wmf"/><Relationship Id="rId3" Type="http://schemas.openxmlformats.org/officeDocument/2006/relationships/oleObject" Target="../embeddings/oleObject7.bin"/><Relationship Id="rId2" Type="http://schemas.openxmlformats.org/officeDocument/2006/relationships/image" Target="../media/image22.wmf"/><Relationship Id="rId11" Type="http://schemas.openxmlformats.org/officeDocument/2006/relationships/notesSlide" Target="../notesSlides/notesSlide10.xml"/><Relationship Id="rId10" Type="http://schemas.openxmlformats.org/officeDocument/2006/relationships/vmlDrawing" Target="../drawings/vmlDrawing6.vml"/><Relationship Id="rId1"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vmlDrawing" Target="../drawings/vmlDrawing7.vml"/><Relationship Id="rId3" Type="http://schemas.openxmlformats.org/officeDocument/2006/relationships/slideLayout" Target="../slideLayouts/slideLayout6.xml"/><Relationship Id="rId2" Type="http://schemas.openxmlformats.org/officeDocument/2006/relationships/image" Target="../media/image26.wmf"/><Relationship Id="rId1"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30.wmf"/><Relationship Id="rId7" Type="http://schemas.openxmlformats.org/officeDocument/2006/relationships/oleObject" Target="../embeddings/oleObject14.bin"/><Relationship Id="rId6" Type="http://schemas.openxmlformats.org/officeDocument/2006/relationships/image" Target="../media/image29.wmf"/><Relationship Id="rId5" Type="http://schemas.openxmlformats.org/officeDocument/2006/relationships/oleObject" Target="../embeddings/oleObject13.bin"/><Relationship Id="rId4" Type="http://schemas.openxmlformats.org/officeDocument/2006/relationships/image" Target="../media/image28.wmf"/><Relationship Id="rId3" Type="http://schemas.openxmlformats.org/officeDocument/2006/relationships/oleObject" Target="../embeddings/oleObject12.bin"/><Relationship Id="rId2" Type="http://schemas.openxmlformats.org/officeDocument/2006/relationships/image" Target="../media/image27.wmf"/><Relationship Id="rId11" Type="http://schemas.openxmlformats.org/officeDocument/2006/relationships/notesSlide" Target="../notesSlides/notesSlide12.xml"/><Relationship Id="rId10" Type="http://schemas.openxmlformats.org/officeDocument/2006/relationships/vmlDrawing" Target="../drawings/vmlDrawing8.vml"/><Relationship Id="rId1"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9" Type="http://schemas.openxmlformats.org/officeDocument/2006/relationships/vmlDrawing" Target="../drawings/vmlDrawing9.vml"/><Relationship Id="rId8" Type="http://schemas.openxmlformats.org/officeDocument/2006/relationships/slideLayout" Target="../slideLayouts/slideLayout6.xml"/><Relationship Id="rId7" Type="http://schemas.openxmlformats.org/officeDocument/2006/relationships/image" Target="../media/image34.wmf"/><Relationship Id="rId6" Type="http://schemas.openxmlformats.org/officeDocument/2006/relationships/oleObject" Target="../embeddings/oleObject17.bin"/><Relationship Id="rId5" Type="http://schemas.openxmlformats.org/officeDocument/2006/relationships/image" Target="../media/image33.wmf"/><Relationship Id="rId4" Type="http://schemas.openxmlformats.org/officeDocument/2006/relationships/oleObject" Target="../embeddings/oleObject16.bin"/><Relationship Id="rId3" Type="http://schemas.openxmlformats.org/officeDocument/2006/relationships/image" Target="../media/image32.wmf"/><Relationship Id="rId2" Type="http://schemas.openxmlformats.org/officeDocument/2006/relationships/oleObject" Target="../embeddings/oleObject15.bin"/><Relationship Id="rId10" Type="http://schemas.openxmlformats.org/officeDocument/2006/relationships/notesSlide" Target="../notesSlides/notesSlide13.xml"/><Relationship Id="rId1"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vmlDrawing" Target="../drawings/vmlDrawing10.vml"/><Relationship Id="rId6"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wmf"/><Relationship Id="rId3" Type="http://schemas.openxmlformats.org/officeDocument/2006/relationships/oleObject" Target="../embeddings/oleObject19.bin"/><Relationship Id="rId2" Type="http://schemas.openxmlformats.org/officeDocument/2006/relationships/image" Target="../media/image36.wmf"/><Relationship Id="rId1"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vmlDrawing" Target="../drawings/vmlDrawing11.vml"/><Relationship Id="rId3" Type="http://schemas.openxmlformats.org/officeDocument/2006/relationships/slideLayout" Target="../slideLayouts/slideLayout6.xml"/><Relationship Id="rId2" Type="http://schemas.openxmlformats.org/officeDocument/2006/relationships/image" Target="../media/image39.wmf"/><Relationship Id="rId1"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6.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44.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vmlDrawing" Target="../drawings/vmlDrawing12.vml"/><Relationship Id="rId3" Type="http://schemas.openxmlformats.org/officeDocument/2006/relationships/slideLayout" Target="../slideLayouts/slideLayout6.xml"/><Relationship Id="rId2" Type="http://schemas.openxmlformats.org/officeDocument/2006/relationships/image" Target="../media/image45.wmf"/><Relationship Id="rId1"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9" Type="http://schemas.openxmlformats.org/officeDocument/2006/relationships/oleObject" Target="../embeddings/oleObject26.bin"/><Relationship Id="rId8" Type="http://schemas.openxmlformats.org/officeDocument/2006/relationships/image" Target="../media/image49.wmf"/><Relationship Id="rId7" Type="http://schemas.openxmlformats.org/officeDocument/2006/relationships/oleObject" Target="../embeddings/oleObject25.bin"/><Relationship Id="rId6" Type="http://schemas.openxmlformats.org/officeDocument/2006/relationships/image" Target="../media/image48.wmf"/><Relationship Id="rId5" Type="http://schemas.openxmlformats.org/officeDocument/2006/relationships/oleObject" Target="../embeddings/oleObject24.bin"/><Relationship Id="rId4" Type="http://schemas.openxmlformats.org/officeDocument/2006/relationships/image" Target="../media/image47.wmf"/><Relationship Id="rId3" Type="http://schemas.openxmlformats.org/officeDocument/2006/relationships/oleObject" Target="../embeddings/oleObject23.bin"/><Relationship Id="rId2" Type="http://schemas.openxmlformats.org/officeDocument/2006/relationships/image" Target="../media/image46.wmf"/><Relationship Id="rId17" Type="http://schemas.openxmlformats.org/officeDocument/2006/relationships/notesSlide" Target="../notesSlides/notesSlide24.xml"/><Relationship Id="rId16" Type="http://schemas.openxmlformats.org/officeDocument/2006/relationships/vmlDrawing" Target="../drawings/vmlDrawing13.vml"/><Relationship Id="rId15" Type="http://schemas.openxmlformats.org/officeDocument/2006/relationships/slideLayout" Target="../slideLayouts/slideLayout6.xml"/><Relationship Id="rId14" Type="http://schemas.openxmlformats.org/officeDocument/2006/relationships/image" Target="../media/image52.wmf"/><Relationship Id="rId13" Type="http://schemas.openxmlformats.org/officeDocument/2006/relationships/oleObject" Target="../embeddings/oleObject28.bin"/><Relationship Id="rId12" Type="http://schemas.openxmlformats.org/officeDocument/2006/relationships/image" Target="../media/image51.wmf"/><Relationship Id="rId11" Type="http://schemas.openxmlformats.org/officeDocument/2006/relationships/oleObject" Target="../embeddings/oleObject27.bin"/><Relationship Id="rId10" Type="http://schemas.openxmlformats.org/officeDocument/2006/relationships/image" Target="../media/image50.wmf"/><Relationship Id="rId1"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9" Type="http://schemas.openxmlformats.org/officeDocument/2006/relationships/image" Target="../media/image57.wmf"/><Relationship Id="rId8" Type="http://schemas.openxmlformats.org/officeDocument/2006/relationships/oleObject" Target="../embeddings/oleObject32.bin"/><Relationship Id="rId7" Type="http://schemas.openxmlformats.org/officeDocument/2006/relationships/image" Target="../media/image56.wmf"/><Relationship Id="rId6" Type="http://schemas.openxmlformats.org/officeDocument/2006/relationships/oleObject" Target="../embeddings/oleObject31.bin"/><Relationship Id="rId5" Type="http://schemas.openxmlformats.org/officeDocument/2006/relationships/image" Target="../media/image55.wmf"/><Relationship Id="rId4" Type="http://schemas.openxmlformats.org/officeDocument/2006/relationships/oleObject" Target="../embeddings/oleObject30.bin"/><Relationship Id="rId3" Type="http://schemas.openxmlformats.org/officeDocument/2006/relationships/image" Target="../media/image54.wmf"/><Relationship Id="rId2" Type="http://schemas.openxmlformats.org/officeDocument/2006/relationships/oleObject" Target="../embeddings/oleObject29.bin"/><Relationship Id="rId16" Type="http://schemas.openxmlformats.org/officeDocument/2006/relationships/notesSlide" Target="../notesSlides/notesSlide25.xml"/><Relationship Id="rId15" Type="http://schemas.openxmlformats.org/officeDocument/2006/relationships/vmlDrawing" Target="../drawings/vmlDrawing14.vml"/><Relationship Id="rId14" Type="http://schemas.openxmlformats.org/officeDocument/2006/relationships/slideLayout" Target="../slideLayouts/slideLayout6.xml"/><Relationship Id="rId13" Type="http://schemas.openxmlformats.org/officeDocument/2006/relationships/image" Target="../media/image59.wmf"/><Relationship Id="rId12" Type="http://schemas.openxmlformats.org/officeDocument/2006/relationships/oleObject" Target="../embeddings/oleObject34.bin"/><Relationship Id="rId11" Type="http://schemas.openxmlformats.org/officeDocument/2006/relationships/image" Target="../media/image58.wmf"/><Relationship Id="rId10" Type="http://schemas.openxmlformats.org/officeDocument/2006/relationships/oleObject" Target="../embeddings/oleObject33.bin"/><Relationship Id="rId1" Type="http://schemas.openxmlformats.org/officeDocument/2006/relationships/image" Target="../media/image5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vmlDrawing" Target="../drawings/vmlDrawing15.vml"/><Relationship Id="rId5" Type="http://schemas.openxmlformats.org/officeDocument/2006/relationships/slideLayout" Target="../slideLayouts/slideLayout6.xml"/><Relationship Id="rId4" Type="http://schemas.openxmlformats.org/officeDocument/2006/relationships/image" Target="../media/image61.wmf"/><Relationship Id="rId3" Type="http://schemas.openxmlformats.org/officeDocument/2006/relationships/oleObject" Target="../embeddings/oleObject36.bin"/><Relationship Id="rId2" Type="http://schemas.openxmlformats.org/officeDocument/2006/relationships/image" Target="../media/image60.wmf"/><Relationship Id="rId1" Type="http://schemas.openxmlformats.org/officeDocument/2006/relationships/oleObject" Target="../embeddings/oleObject3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image" Target="../media/image62.jpeg"/></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41.bin"/><Relationship Id="rId8" Type="http://schemas.openxmlformats.org/officeDocument/2006/relationships/image" Target="../media/image66.wmf"/><Relationship Id="rId7" Type="http://schemas.openxmlformats.org/officeDocument/2006/relationships/oleObject" Target="../embeddings/oleObject40.bin"/><Relationship Id="rId6" Type="http://schemas.openxmlformats.org/officeDocument/2006/relationships/image" Target="../media/image65.wmf"/><Relationship Id="rId5" Type="http://schemas.openxmlformats.org/officeDocument/2006/relationships/oleObject" Target="../embeddings/oleObject39.bin"/><Relationship Id="rId4" Type="http://schemas.openxmlformats.org/officeDocument/2006/relationships/image" Target="../media/image64.wmf"/><Relationship Id="rId3" Type="http://schemas.openxmlformats.org/officeDocument/2006/relationships/oleObject" Target="../embeddings/oleObject38.bin"/><Relationship Id="rId23" Type="http://schemas.openxmlformats.org/officeDocument/2006/relationships/notesSlide" Target="../notesSlides/notesSlide29.xml"/><Relationship Id="rId22" Type="http://schemas.openxmlformats.org/officeDocument/2006/relationships/vmlDrawing" Target="../drawings/vmlDrawing16.vml"/><Relationship Id="rId21" Type="http://schemas.openxmlformats.org/officeDocument/2006/relationships/slideLayout" Target="../slideLayouts/slideLayout6.xml"/><Relationship Id="rId20" Type="http://schemas.openxmlformats.org/officeDocument/2006/relationships/image" Target="../media/image72.wmf"/><Relationship Id="rId2" Type="http://schemas.openxmlformats.org/officeDocument/2006/relationships/image" Target="../media/image63.wmf"/><Relationship Id="rId19" Type="http://schemas.openxmlformats.org/officeDocument/2006/relationships/oleObject" Target="../embeddings/oleObject46.bin"/><Relationship Id="rId18" Type="http://schemas.openxmlformats.org/officeDocument/2006/relationships/image" Target="../media/image71.wmf"/><Relationship Id="rId17" Type="http://schemas.openxmlformats.org/officeDocument/2006/relationships/oleObject" Target="../embeddings/oleObject45.bin"/><Relationship Id="rId16" Type="http://schemas.openxmlformats.org/officeDocument/2006/relationships/image" Target="../media/image70.wmf"/><Relationship Id="rId15" Type="http://schemas.openxmlformats.org/officeDocument/2006/relationships/oleObject" Target="../embeddings/oleObject44.bin"/><Relationship Id="rId14" Type="http://schemas.openxmlformats.org/officeDocument/2006/relationships/image" Target="../media/image69.wmf"/><Relationship Id="rId13" Type="http://schemas.openxmlformats.org/officeDocument/2006/relationships/oleObject" Target="../embeddings/oleObject43.bin"/><Relationship Id="rId12" Type="http://schemas.openxmlformats.org/officeDocument/2006/relationships/image" Target="../media/image68.wmf"/><Relationship Id="rId11" Type="http://schemas.openxmlformats.org/officeDocument/2006/relationships/oleObject" Target="../embeddings/oleObject42.bin"/><Relationship Id="rId10" Type="http://schemas.openxmlformats.org/officeDocument/2006/relationships/image" Target="../media/image67.wmf"/><Relationship Id="rId1" Type="http://schemas.openxmlformats.org/officeDocument/2006/relationships/oleObject" Target="../embeddings/oleObject37.bin"/></Relationships>
</file>

<file path=ppt/slides/_rels/slide33.xml.rels><?xml version="1.0" encoding="UTF-8" standalone="yes"?>
<Relationships xmlns="http://schemas.openxmlformats.org/package/2006/relationships"><Relationship Id="rId9" Type="http://schemas.openxmlformats.org/officeDocument/2006/relationships/oleObject" Target="../embeddings/oleObject51.bin"/><Relationship Id="rId8" Type="http://schemas.openxmlformats.org/officeDocument/2006/relationships/image" Target="../media/image76.wmf"/><Relationship Id="rId7" Type="http://schemas.openxmlformats.org/officeDocument/2006/relationships/oleObject" Target="../embeddings/oleObject50.bin"/><Relationship Id="rId6" Type="http://schemas.openxmlformats.org/officeDocument/2006/relationships/image" Target="../media/image75.wmf"/><Relationship Id="rId5" Type="http://schemas.openxmlformats.org/officeDocument/2006/relationships/oleObject" Target="../embeddings/oleObject49.bin"/><Relationship Id="rId4" Type="http://schemas.openxmlformats.org/officeDocument/2006/relationships/image" Target="../media/image74.wmf"/><Relationship Id="rId3" Type="http://schemas.openxmlformats.org/officeDocument/2006/relationships/oleObject" Target="../embeddings/oleObject48.bin"/><Relationship Id="rId2" Type="http://schemas.openxmlformats.org/officeDocument/2006/relationships/image" Target="../media/image73.wmf"/><Relationship Id="rId19" Type="http://schemas.openxmlformats.org/officeDocument/2006/relationships/notesSlide" Target="../notesSlides/notesSlide30.xml"/><Relationship Id="rId18" Type="http://schemas.openxmlformats.org/officeDocument/2006/relationships/vmlDrawing" Target="../drawings/vmlDrawing17.vml"/><Relationship Id="rId17" Type="http://schemas.openxmlformats.org/officeDocument/2006/relationships/slideLayout" Target="../slideLayouts/slideLayout6.xml"/><Relationship Id="rId16" Type="http://schemas.openxmlformats.org/officeDocument/2006/relationships/image" Target="../media/image80.wmf"/><Relationship Id="rId15" Type="http://schemas.openxmlformats.org/officeDocument/2006/relationships/oleObject" Target="../embeddings/oleObject54.bin"/><Relationship Id="rId14" Type="http://schemas.openxmlformats.org/officeDocument/2006/relationships/image" Target="../media/image79.wmf"/><Relationship Id="rId13" Type="http://schemas.openxmlformats.org/officeDocument/2006/relationships/oleObject" Target="../embeddings/oleObject53.bin"/><Relationship Id="rId12" Type="http://schemas.openxmlformats.org/officeDocument/2006/relationships/image" Target="../media/image78.wmf"/><Relationship Id="rId11" Type="http://schemas.openxmlformats.org/officeDocument/2006/relationships/oleObject" Target="../embeddings/oleObject52.bin"/><Relationship Id="rId10" Type="http://schemas.openxmlformats.org/officeDocument/2006/relationships/image" Target="../media/image77.wmf"/><Relationship Id="rId1" Type="http://schemas.openxmlformats.org/officeDocument/2006/relationships/oleObject" Target="../embeddings/oleObject4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image" Target="../media/image81.jpeg"/></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vmlDrawing" Target="../drawings/vmlDrawing18.vml"/><Relationship Id="rId5" Type="http://schemas.openxmlformats.org/officeDocument/2006/relationships/slideLayout" Target="../slideLayouts/slideLayout6.xml"/><Relationship Id="rId4" Type="http://schemas.openxmlformats.org/officeDocument/2006/relationships/image" Target="../media/image83.wmf"/><Relationship Id="rId3" Type="http://schemas.openxmlformats.org/officeDocument/2006/relationships/oleObject" Target="../embeddings/oleObject56.bin"/><Relationship Id="rId2" Type="http://schemas.openxmlformats.org/officeDocument/2006/relationships/image" Target="../media/image82.wmf"/><Relationship Id="rId1" Type="http://schemas.openxmlformats.org/officeDocument/2006/relationships/oleObject" Target="../embeddings/oleObject5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image" Target="../media/image84.jpe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6.xml"/><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image" Target="../media/image85.jpe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vmlDrawing" Target="../drawings/vmlDrawing19.vml"/><Relationship Id="rId3" Type="http://schemas.openxmlformats.org/officeDocument/2006/relationships/slideLayout" Target="../slideLayouts/slideLayout6.xml"/><Relationship Id="rId2" Type="http://schemas.openxmlformats.org/officeDocument/2006/relationships/image" Target="../media/image88.wmf"/><Relationship Id="rId1" Type="http://schemas.openxmlformats.org/officeDocument/2006/relationships/oleObject" Target="../embeddings/oleObject57.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vmlDrawing" Target="../drawings/vmlDrawing1.vml"/><Relationship Id="rId3" Type="http://schemas.openxmlformats.org/officeDocument/2006/relationships/slideLayout" Target="../slideLayouts/slideLayout6.xml"/><Relationship Id="rId2" Type="http://schemas.openxmlformats.org/officeDocument/2006/relationships/image" Target="../media/image6.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vmlDrawing" Target="../drawings/vmlDrawing20.vml"/><Relationship Id="rId4" Type="http://schemas.openxmlformats.org/officeDocument/2006/relationships/slideLayout" Target="../slideLayouts/slideLayout6.xml"/><Relationship Id="rId3" Type="http://schemas.openxmlformats.org/officeDocument/2006/relationships/image" Target="../media/image90.wmf"/><Relationship Id="rId2" Type="http://schemas.openxmlformats.org/officeDocument/2006/relationships/oleObject" Target="../embeddings/oleObject58.bin"/><Relationship Id="rId1" Type="http://schemas.openxmlformats.org/officeDocument/2006/relationships/image" Target="../media/image89.jpeg"/></Relationships>
</file>

<file path=ppt/slides/_rels/slide42.xml.rels><?xml version="1.0" encoding="UTF-8" standalone="yes"?>
<Relationships xmlns="http://schemas.openxmlformats.org/package/2006/relationships"><Relationship Id="rId9" Type="http://schemas.openxmlformats.org/officeDocument/2006/relationships/image" Target="../media/image95.wmf"/><Relationship Id="rId8" Type="http://schemas.openxmlformats.org/officeDocument/2006/relationships/oleObject" Target="../embeddings/oleObject62.bin"/><Relationship Id="rId7" Type="http://schemas.openxmlformats.org/officeDocument/2006/relationships/image" Target="../media/image94.wmf"/><Relationship Id="rId6" Type="http://schemas.openxmlformats.org/officeDocument/2006/relationships/oleObject" Target="../embeddings/oleObject61.bin"/><Relationship Id="rId5" Type="http://schemas.openxmlformats.org/officeDocument/2006/relationships/image" Target="../media/image93.wmf"/><Relationship Id="rId4" Type="http://schemas.openxmlformats.org/officeDocument/2006/relationships/oleObject" Target="../embeddings/oleObject60.bin"/><Relationship Id="rId3" Type="http://schemas.openxmlformats.org/officeDocument/2006/relationships/image" Target="../media/image92.wmf"/><Relationship Id="rId2" Type="http://schemas.openxmlformats.org/officeDocument/2006/relationships/oleObject" Target="../embeddings/oleObject59.bin"/><Relationship Id="rId14" Type="http://schemas.openxmlformats.org/officeDocument/2006/relationships/notesSlide" Target="../notesSlides/notesSlide38.xml"/><Relationship Id="rId13" Type="http://schemas.openxmlformats.org/officeDocument/2006/relationships/vmlDrawing" Target="../drawings/vmlDrawing21.vml"/><Relationship Id="rId12" Type="http://schemas.openxmlformats.org/officeDocument/2006/relationships/slideLayout" Target="../slideLayouts/slideLayout6.xml"/><Relationship Id="rId11" Type="http://schemas.openxmlformats.org/officeDocument/2006/relationships/image" Target="../media/image96.wmf"/><Relationship Id="rId10" Type="http://schemas.openxmlformats.org/officeDocument/2006/relationships/oleObject" Target="../embeddings/oleObject63.bin"/><Relationship Id="rId1" Type="http://schemas.openxmlformats.org/officeDocument/2006/relationships/image" Target="../media/image91.jpeg"/></Relationships>
</file>

<file path=ppt/slides/_rels/slide43.xml.rels><?xml version="1.0" encoding="UTF-8" standalone="yes"?>
<Relationships xmlns="http://schemas.openxmlformats.org/package/2006/relationships"><Relationship Id="rId9" Type="http://schemas.openxmlformats.org/officeDocument/2006/relationships/oleObject" Target="../embeddings/oleObject68.bin"/><Relationship Id="rId8" Type="http://schemas.openxmlformats.org/officeDocument/2006/relationships/image" Target="../media/image100.wmf"/><Relationship Id="rId7" Type="http://schemas.openxmlformats.org/officeDocument/2006/relationships/oleObject" Target="../embeddings/oleObject67.bin"/><Relationship Id="rId6" Type="http://schemas.openxmlformats.org/officeDocument/2006/relationships/image" Target="../media/image99.wmf"/><Relationship Id="rId5" Type="http://schemas.openxmlformats.org/officeDocument/2006/relationships/oleObject" Target="../embeddings/oleObject66.bin"/><Relationship Id="rId4" Type="http://schemas.openxmlformats.org/officeDocument/2006/relationships/image" Target="../media/image98.wmf"/><Relationship Id="rId3" Type="http://schemas.openxmlformats.org/officeDocument/2006/relationships/oleObject" Target="../embeddings/oleObject65.bin"/><Relationship Id="rId2" Type="http://schemas.openxmlformats.org/officeDocument/2006/relationships/image" Target="../media/image97.wmf"/><Relationship Id="rId15" Type="http://schemas.openxmlformats.org/officeDocument/2006/relationships/notesSlide" Target="../notesSlides/notesSlide39.xml"/><Relationship Id="rId14" Type="http://schemas.openxmlformats.org/officeDocument/2006/relationships/vmlDrawing" Target="../drawings/vmlDrawing22.vml"/><Relationship Id="rId13" Type="http://schemas.openxmlformats.org/officeDocument/2006/relationships/slideLayout" Target="../slideLayouts/slideLayout6.xml"/><Relationship Id="rId12" Type="http://schemas.openxmlformats.org/officeDocument/2006/relationships/image" Target="../media/image102.wmf"/><Relationship Id="rId11" Type="http://schemas.openxmlformats.org/officeDocument/2006/relationships/oleObject" Target="../embeddings/oleObject69.bin"/><Relationship Id="rId10" Type="http://schemas.openxmlformats.org/officeDocument/2006/relationships/image" Target="../media/image101.wmf"/><Relationship Id="rId1" Type="http://schemas.openxmlformats.org/officeDocument/2006/relationships/oleObject" Target="../embeddings/oleObject64.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image" Target="../media/image103.jpeg"/></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107.wmf"/><Relationship Id="rId7" Type="http://schemas.openxmlformats.org/officeDocument/2006/relationships/oleObject" Target="../embeddings/oleObject73.bin"/><Relationship Id="rId6" Type="http://schemas.openxmlformats.org/officeDocument/2006/relationships/image" Target="../media/image106.wmf"/><Relationship Id="rId5" Type="http://schemas.openxmlformats.org/officeDocument/2006/relationships/oleObject" Target="../embeddings/oleObject72.bin"/><Relationship Id="rId4" Type="http://schemas.openxmlformats.org/officeDocument/2006/relationships/image" Target="../media/image105.wmf"/><Relationship Id="rId3" Type="http://schemas.openxmlformats.org/officeDocument/2006/relationships/oleObject" Target="../embeddings/oleObject71.bin"/><Relationship Id="rId2" Type="http://schemas.openxmlformats.org/officeDocument/2006/relationships/image" Target="../media/image104.wmf"/><Relationship Id="rId11" Type="http://schemas.openxmlformats.org/officeDocument/2006/relationships/notesSlide" Target="../notesSlides/notesSlide42.xml"/><Relationship Id="rId10" Type="http://schemas.openxmlformats.org/officeDocument/2006/relationships/vmlDrawing" Target="../drawings/vmlDrawing23.vml"/><Relationship Id="rId1" Type="http://schemas.openxmlformats.org/officeDocument/2006/relationships/oleObject" Target="../embeddings/oleObject70.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6.xml"/><Relationship Id="rId2" Type="http://schemas.openxmlformats.org/officeDocument/2006/relationships/image" Target="../media/image109.jpeg"/><Relationship Id="rId1" Type="http://schemas.openxmlformats.org/officeDocument/2006/relationships/image" Target="../media/image108.jpeg"/></Relationships>
</file>

<file path=ppt/slides/_rels/slide49.xml.rels><?xml version="1.0" encoding="UTF-8" standalone="yes"?>
<Relationships xmlns="http://schemas.openxmlformats.org/package/2006/relationships"><Relationship Id="rId9" Type="http://schemas.openxmlformats.org/officeDocument/2006/relationships/notesSlide" Target="../notesSlides/notesSlide45.xml"/><Relationship Id="rId8" Type="http://schemas.openxmlformats.org/officeDocument/2006/relationships/vmlDrawing" Target="../drawings/vmlDrawing24.vml"/><Relationship Id="rId7" Type="http://schemas.openxmlformats.org/officeDocument/2006/relationships/slideLayout" Target="../slideLayouts/slideLayout6.xml"/><Relationship Id="rId6" Type="http://schemas.openxmlformats.org/officeDocument/2006/relationships/image" Target="../media/image112.wmf"/><Relationship Id="rId5" Type="http://schemas.openxmlformats.org/officeDocument/2006/relationships/oleObject" Target="../embeddings/oleObject76.bin"/><Relationship Id="rId4" Type="http://schemas.openxmlformats.org/officeDocument/2006/relationships/image" Target="../media/image111.wmf"/><Relationship Id="rId3" Type="http://schemas.openxmlformats.org/officeDocument/2006/relationships/oleObject" Target="../embeddings/oleObject75.bin"/><Relationship Id="rId2" Type="http://schemas.openxmlformats.org/officeDocument/2006/relationships/image" Target="../media/image110.wmf"/><Relationship Id="rId1" Type="http://schemas.openxmlformats.org/officeDocument/2006/relationships/oleObject" Target="../embeddings/oleObject74.bin"/></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7.wmf"/><Relationship Id="rId1"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image" Target="../media/image11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47.xml"/><Relationship Id="rId7" Type="http://schemas.openxmlformats.org/officeDocument/2006/relationships/vmlDrawing" Target="../drawings/vmlDrawing25.vml"/><Relationship Id="rId6" Type="http://schemas.openxmlformats.org/officeDocument/2006/relationships/slideLayout" Target="../slideLayouts/slideLayout6.xml"/><Relationship Id="rId5" Type="http://schemas.openxmlformats.org/officeDocument/2006/relationships/image" Target="../media/image116.wmf"/><Relationship Id="rId4" Type="http://schemas.openxmlformats.org/officeDocument/2006/relationships/oleObject" Target="../embeddings/oleObject78.bin"/><Relationship Id="rId3" Type="http://schemas.openxmlformats.org/officeDocument/2006/relationships/image" Target="../media/image115.wmf"/><Relationship Id="rId2" Type="http://schemas.openxmlformats.org/officeDocument/2006/relationships/oleObject" Target="../embeddings/oleObject77.bin"/><Relationship Id="rId1" Type="http://schemas.openxmlformats.org/officeDocument/2006/relationships/image" Target="../media/image114.jpeg"/></Relationships>
</file>

<file path=ppt/slides/_rels/slide53.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120.wmf"/><Relationship Id="rId7" Type="http://schemas.openxmlformats.org/officeDocument/2006/relationships/oleObject" Target="../embeddings/oleObject82.bin"/><Relationship Id="rId6" Type="http://schemas.openxmlformats.org/officeDocument/2006/relationships/image" Target="../media/image119.wmf"/><Relationship Id="rId5" Type="http://schemas.openxmlformats.org/officeDocument/2006/relationships/oleObject" Target="../embeddings/oleObject81.bin"/><Relationship Id="rId4" Type="http://schemas.openxmlformats.org/officeDocument/2006/relationships/image" Target="../media/image118.wmf"/><Relationship Id="rId3" Type="http://schemas.openxmlformats.org/officeDocument/2006/relationships/oleObject" Target="../embeddings/oleObject80.bin"/><Relationship Id="rId2" Type="http://schemas.openxmlformats.org/officeDocument/2006/relationships/image" Target="../media/image117.wmf"/><Relationship Id="rId11" Type="http://schemas.openxmlformats.org/officeDocument/2006/relationships/notesSlide" Target="../notesSlides/notesSlide48.xml"/><Relationship Id="rId10" Type="http://schemas.openxmlformats.org/officeDocument/2006/relationships/vmlDrawing" Target="../drawings/vmlDrawing26.vml"/><Relationship Id="rId1" Type="http://schemas.openxmlformats.org/officeDocument/2006/relationships/oleObject" Target="../embeddings/oleObject79.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image" Target="../media/image121.jpeg"/></Relationships>
</file>

<file path=ppt/slides/_rels/slide55.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6.xml"/><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image" Target="../media/image122.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vmlDrawing" Target="../drawings/vmlDrawing3.vml"/><Relationship Id="rId5" Type="http://schemas.openxmlformats.org/officeDocument/2006/relationships/slideLayout" Target="../slideLayouts/slideLayout6.xml"/><Relationship Id="rId4" Type="http://schemas.openxmlformats.org/officeDocument/2006/relationships/image" Target="../media/image10.wmf"/><Relationship Id="rId3" Type="http://schemas.openxmlformats.org/officeDocument/2006/relationships/oleObject" Target="../embeddings/oleObject3.bin"/><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vmlDrawing" Target="../drawings/vmlDrawing4.vml"/><Relationship Id="rId4" Type="http://schemas.openxmlformats.org/officeDocument/2006/relationships/slideLayout" Target="../slideLayouts/slideLayout6.xml"/><Relationship Id="rId3" Type="http://schemas.openxmlformats.org/officeDocument/2006/relationships/image" Target="../media/image12.wmf"/><Relationship Id="rId2" Type="http://schemas.openxmlformats.org/officeDocument/2006/relationships/oleObject" Target="../embeddings/oleObject4.bin"/><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190390" y="2124361"/>
            <a:ext cx="2121315" cy="1628775"/>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物理</a:t>
            </a:r>
            <a:endParaRPr lang="zh-CN" altLang="en-US"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2025</a:t>
            </a:r>
            <a:endParaRPr lang="en-US" altLang="zh-CN" sz="5000"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631630" cy="859155"/>
          </a:xfrm>
          <a:prstGeom prst="rect">
            <a:avLst/>
          </a:prstGeom>
          <a:noFill/>
        </p:spPr>
        <p:txBody>
          <a:bodyPr wrap="square" lIns="91239" tIns="45619" rIns="91239" bIns="45619">
            <a:spAutoFit/>
          </a:bodyPr>
          <a:lstStyle/>
          <a:p>
            <a:r>
              <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rPr>
              <a:t>机械振动与机械波</a:t>
            </a:r>
            <a:endPar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endParaRPr>
          </a:p>
        </p:txBody>
      </p:sp>
      <p:sp>
        <p:nvSpPr>
          <p:cNvPr id="2" name="文本框 1"/>
          <p:cNvSpPr txBox="1"/>
          <p:nvPr/>
        </p:nvSpPr>
        <p:spPr>
          <a:xfrm>
            <a:off x="5076190" y="3501390"/>
            <a:ext cx="4457065" cy="368300"/>
          </a:xfrm>
          <a:prstGeom prst="rect">
            <a:avLst/>
          </a:prstGeom>
          <a:noFill/>
        </p:spPr>
        <p:txBody>
          <a:bodyPr wrap="square" rtlCol="0">
            <a:spAutoFit/>
          </a:bodyPr>
          <a:p>
            <a:r>
              <a:rPr lang="zh-CN" altLang="en-US"/>
              <a:t>主讲：小瑞老师</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1655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3)(链接高考)</a:t>
            </a:r>
            <a:r>
              <a:rPr lang="zh-CN" altLang="en-US" sz="2410" kern="0" dirty="0" smtClean="0">
                <a:solidFill>
                  <a:srgbClr val="000000"/>
                </a:solidFill>
                <a:latin typeface="Times New Roman" panose="02020603050405020304"/>
                <a:ea typeface="楷体" panose="02010609060101010101" pitchFamily="49" charset="-122"/>
              </a:rPr>
              <a:t>(2024北京,9,3分)</a:t>
            </a:r>
            <a:r>
              <a:rPr lang="zh-CN" altLang="en-US" sz="2410" kern="0" dirty="0" smtClean="0">
                <a:solidFill>
                  <a:srgbClr val="000000"/>
                </a:solidFill>
                <a:latin typeface="Times New Roman" panose="02020603050405020304" pitchFamily="65" charset="-122"/>
                <a:ea typeface="华文细黑" panose="02010600040101010101" pitchFamily="65" charset="-122"/>
              </a:rPr>
              <a:t>图甲为用手机和轻弹簧制作的一个振动装置。手机加</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速度传感器记录了手机在竖直方向的振动情况,以向上为正方向,得到手机振动过程中</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加速度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随时间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变化的曲线为正弦曲线,如图乙所示。下列说法正确的是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=0时,弹簧弹力为0</a:t>
            </a:r>
            <a:endParaRPr lang="zh-CN" altLang="en-US" dirty="0"/>
          </a:p>
        </p:txBody>
      </p:sp>
      <p:pic>
        <p:nvPicPr>
          <p:cNvPr id="3" name="图片 3" descr="textimage11.jpeg"/>
          <p:cNvPicPr>
            <a:picLocks noChangeAspect="1"/>
          </p:cNvPicPr>
          <p:nvPr/>
        </p:nvPicPr>
        <p:blipFill>
          <a:blip r:embed="rId1" cstate="print"/>
          <a:stretch>
            <a:fillRect/>
          </a:stretch>
        </p:blipFill>
        <p:spPr>
          <a:xfrm>
            <a:off x="7155664" y="2420137"/>
            <a:ext cx="881443" cy="2263918"/>
          </a:xfrm>
          <a:prstGeom prst="rect">
            <a:avLst/>
          </a:prstGeom>
        </p:spPr>
      </p:pic>
      <p:pic>
        <p:nvPicPr>
          <p:cNvPr id="4" name="图片 4" descr="textimage12.jpeg"/>
          <p:cNvPicPr>
            <a:picLocks noChangeAspect="1"/>
          </p:cNvPicPr>
          <p:nvPr/>
        </p:nvPicPr>
        <p:blipFill>
          <a:blip r:embed="rId2" cstate="print"/>
          <a:stretch>
            <a:fillRect/>
          </a:stretch>
        </p:blipFill>
        <p:spPr>
          <a:xfrm>
            <a:off x="8012920" y="2420137"/>
            <a:ext cx="3507730" cy="2263918"/>
          </a:xfrm>
          <a:prstGeom prst="rect">
            <a:avLst/>
          </a:prstGeom>
        </p:spPr>
      </p:pic>
      <p:sp>
        <p:nvSpPr>
          <p:cNvPr id="5" name="TextBox 2"/>
          <p:cNvSpPr txBox="1"/>
          <p:nvPr/>
        </p:nvSpPr>
        <p:spPr>
          <a:xfrm>
            <a:off x="468000" y="2920203"/>
            <a:ext cx="11831400" cy="16271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=0.2 s时,手机位于平衡位置上方</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C.从</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=0至</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=0.2 s,手机的动能</a:t>
            </a:r>
            <a:r>
              <a:rPr lang="zh-CN" altLang="en-US" sz="2410" kern="0" dirty="0" smtClean="0">
                <a:solidFill>
                  <a:srgbClr val="000000"/>
                </a:solidFill>
                <a:latin typeface="Times New Roman" panose="02020603050405020304" pitchFamily="65" charset="-122"/>
                <a:ea typeface="华文细黑" panose="02010600040101010101" pitchFamily="65" charset="-122"/>
              </a:rPr>
              <a:t>增大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随</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变化的关系式为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=4 sin(2.5π</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150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6" name="文本框 5"/>
          <p:cNvSpPr txBox="1"/>
          <p:nvPr/>
        </p:nvSpPr>
        <p:spPr>
          <a:xfrm>
            <a:off x="10476230" y="1691640"/>
            <a:ext cx="540385" cy="647065"/>
          </a:xfrm>
          <a:prstGeom prst="rect">
            <a:avLst/>
          </a:prstGeom>
          <a:noFill/>
        </p:spPr>
        <p:txBody>
          <a:bodyPr wrap="square" rtlCol="0" anchor="t">
            <a:spAutoFit/>
          </a:bodyPr>
          <a:p>
            <a:pPr marL="0" indent="0" eaLnBrk="0" latinLnBrk="1" hangingPunct="0">
              <a:lnSpc>
                <a:spcPct val="150000"/>
              </a:lnSpc>
              <a:spcBef>
                <a:spcPts val="145"/>
              </a:spcBef>
              <a:buNone/>
            </a:pPr>
            <a:r>
              <a:rPr lang="zh-CN" altLang="en-US" sz="2410" kern="0" dirty="0" smtClean="0">
                <a:solidFill>
                  <a:srgbClr val="C00000"/>
                </a:solidFill>
                <a:latin typeface="Times New Roman" panose="02020603050405020304" pitchFamily="65" charset="-122"/>
                <a:ea typeface="楷体_GB2312" pitchFamily="65" charset="-122"/>
                <a:sym typeface="+mn-ea"/>
              </a:rPr>
              <a:t>D</a:t>
            </a:r>
            <a:endParaRPr lang="zh-CN" altLang="en-US" sz="2410" kern="0" dirty="0" smtClean="0">
              <a:solidFill>
                <a:srgbClr val="C00000"/>
              </a:solidFill>
              <a:latin typeface="Times New Roman" panose="02020603050405020304" pitchFamily="65" charset="-122"/>
              <a:ea typeface="楷体_GB2312" pitchFamily="65"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605" y="755650"/>
            <a:ext cx="11715750" cy="468312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(1)由题图2可知,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=0.8 s时,</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图线切线的斜率为负,所以小球的速度方向向左,</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=0.4 s时,小球位于正向最大位移处,加速度达到最大,方向向左;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=1.2 s时,小球位</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于负向最大位移处,加速度达到最大,方向向右,</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。设小球做简谐运动的表达式为</a:t>
            </a:r>
            <a:br>
              <a:rPr dirty="0">
                <a:latin typeface="Times New Roman" panose="02020603050405020304"/>
                <a:ea typeface="楷体" panose="02010609060101010101" pitchFamily="49" charset="-122"/>
                <a:sym typeface="Times New Roman" panose="02020603050405020304"/>
              </a:rPr>
            </a:b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3350" kern="0" spc="587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,由题图2可知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=12 cm,</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=1.6 s,</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φ</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=0,故</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=12 sin 1.25π</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(cm),</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0.4 s到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=0.8 s时间内,小球从正向最大位移处向平衡位置运动,速度逐渐增大,</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(2)由</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可知,同一时刻回复力与位移的方向相反,则题图甲不可能是</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图像,</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A错</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。(关键:做简谐运动的小球位移越大,速度越小;位移越小,速度越大。位移增大时,速</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度与位移同向;位移减小时,速度与位移反向)</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=0时刻,小球的位移为0,速度最大,0~0.4 s</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1331823" y="2555991"/>
          <a:ext cx="1171575" cy="733425"/>
        </p:xfrm>
        <a:graphic>
          <a:graphicData uri="http://schemas.openxmlformats.org/presentationml/2006/ole">
            <mc:AlternateContent xmlns:mc="http://schemas.openxmlformats.org/markup-compatibility/2006">
              <mc:Choice xmlns:v="urn:schemas-microsoft-com:vml" Requires="v">
                <p:oleObj spid="_x0000_s5121" name="Equation" r:id="rId1" imgW="31089600" imgH="19507200" progId="">
                  <p:embed/>
                </p:oleObj>
              </mc:Choice>
              <mc:Fallback>
                <p:oleObj name="Equation" r:id="rId1" imgW="31089600" imgH="19507200" progId="">
                  <p:embed/>
                  <p:pic>
                    <p:nvPicPr>
                      <p:cNvPr id="0" name="图片 5120"/>
                      <p:cNvPicPr>
                        <a:picLocks noChangeAspect="1"/>
                      </p:cNvPicPr>
                      <p:nvPr/>
                    </p:nvPicPr>
                    <p:blipFill>
                      <a:blip r:embed="rId2"/>
                      <a:stretch>
                        <a:fillRect/>
                      </a:stretch>
                    </p:blipFill>
                    <p:spPr>
                      <a:xfrm>
                        <a:off x="1331823" y="2555991"/>
                        <a:ext cx="1171575"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605710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内,小球向正方向运动且位移逐渐增大,即速度方向为正方向且逐渐减小;0.4~0.8 s内小</a:t>
            </a:r>
            <a:br>
              <a:rPr dirty="0"/>
            </a:br>
            <a:r>
              <a:rPr lang="zh-CN" altLang="en-US" sz="2410" kern="0" dirty="0" smtClean="0">
                <a:solidFill>
                  <a:srgbClr val="000000"/>
                </a:solidFill>
                <a:latin typeface="Times New Roman" panose="02020603050405020304" pitchFamily="65" charset="-122"/>
                <a:ea typeface="楷体_GB2312" pitchFamily="65" charset="-122"/>
              </a:rPr>
              <a:t>球的位移为正方向且逐渐减小,即速度方向为负且逐渐增大[另解:由</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=12 sin 1.25π</a:t>
            </a:r>
            <a:r>
              <a:rPr lang="zh-CN" altLang="en-US" sz="2410" i="1" kern="0" dirty="0" smtClean="0">
                <a:solidFill>
                  <a:srgbClr val="000000"/>
                </a:solidFill>
                <a:latin typeface="Times New Roman" panose="02020603050405020304" pitchFamily="65" charset="-122"/>
                <a:ea typeface="楷体_GB2312" pitchFamily="65" charset="-122"/>
              </a:rPr>
              <a:t>t</a:t>
            </a:r>
            <a:br>
              <a:rPr dirty="0"/>
            </a:br>
            <a:r>
              <a:rPr lang="zh-CN" altLang="en-US" sz="2410" kern="0" dirty="0" smtClean="0">
                <a:solidFill>
                  <a:srgbClr val="000000"/>
                </a:solidFill>
                <a:latin typeface="Times New Roman" panose="02020603050405020304" pitchFamily="65" charset="-122"/>
                <a:ea typeface="楷体_GB2312" pitchFamily="65" charset="-122"/>
              </a:rPr>
              <a:t>(cm)、</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=15π cos 1.25π</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(cm/s)],即题图乙可能是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图像,</a:t>
            </a:r>
            <a:r>
              <a:rPr lang="zh-CN" altLang="en-US" sz="2410" kern="0" dirty="0" smtClean="0">
                <a:solidFill>
                  <a:srgbClr val="C00000"/>
                </a:solidFill>
                <a:latin typeface="Times New Roman" panose="02020603050405020304" pitchFamily="65" charset="-122"/>
                <a:ea typeface="楷体_GB2312" pitchFamily="65" charset="-122"/>
              </a:rPr>
              <a:t>B正确</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。由</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3090" kern="0" spc="-53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=12</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sin 1.25π</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(cm),可得</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4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sin 1.25π</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(m/s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),则题图丙可能是</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图像,</a:t>
            </a:r>
            <a:r>
              <a:rPr lang="zh-CN" altLang="en-US" sz="2410" kern="0" dirty="0" smtClean="0">
                <a:solidFill>
                  <a:srgbClr val="C00000"/>
                </a:solidFill>
                <a:latin typeface="Times New Roman" panose="02020603050405020304" pitchFamily="65" charset="-122"/>
                <a:ea typeface="楷体_GB2312" pitchFamily="65" charset="-122"/>
              </a:rPr>
              <a:t>C正</a:t>
            </a:r>
            <a:endParaRPr lang="zh-CN" altLang="en-US" dirty="0"/>
          </a:p>
          <a:p>
            <a:pPr marL="0" indent="0" eaLnBrk="0" latinLnBrk="1" hangingPunct="0">
              <a:lnSpc>
                <a:spcPct val="150000"/>
              </a:lnSpc>
              <a:spcBef>
                <a:spcPts val="0"/>
              </a:spcBef>
              <a:buNone/>
            </a:pPr>
            <a:r>
              <a:rPr lang="zh-CN" altLang="en-US" sz="2410" kern="0" dirty="0" smtClean="0">
                <a:solidFill>
                  <a:srgbClr val="C00000"/>
                </a:solidFill>
                <a:latin typeface="Times New Roman" panose="02020603050405020304" pitchFamily="65" charset="-122"/>
                <a:ea typeface="楷体_GB2312" pitchFamily="65" charset="-122"/>
              </a:rPr>
              <a:t>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=0时,手机加速度</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=0,手机所受弹簧的弹力</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等于手机的重力</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=0.2 s时,</a:t>
            </a:r>
            <a:br>
              <a:rPr dirty="0"/>
            </a:br>
            <a:r>
              <a:rPr lang="zh-CN" altLang="en-US" sz="2410" kern="0" dirty="0" smtClean="0">
                <a:solidFill>
                  <a:srgbClr val="000000"/>
                </a:solidFill>
                <a:latin typeface="Times New Roman" panose="02020603050405020304" pitchFamily="65" charset="-122"/>
                <a:ea typeface="楷体_GB2312" pitchFamily="65" charset="-122"/>
              </a:rPr>
              <a:t>手机的加速度方向向上,由振动特点</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与</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方向相反可得手机位于平衡位置的下方,</a:t>
            </a:r>
            <a:r>
              <a:rPr lang="zh-CN" altLang="en-US" sz="2410" kern="0" dirty="0" smtClean="0">
                <a:solidFill>
                  <a:srgbClr val="C00000"/>
                </a:solidFill>
                <a:latin typeface="Times New Roman" panose="02020603050405020304" pitchFamily="65" charset="-122"/>
                <a:ea typeface="楷体_GB2312" pitchFamily="65" charset="-122"/>
              </a:rPr>
              <a:t>B错</a:t>
            </a:r>
            <a:br>
              <a:rPr dirty="0"/>
            </a:br>
            <a:r>
              <a:rPr lang="zh-CN" altLang="en-US" sz="2410" kern="0" dirty="0" smtClean="0">
                <a:solidFill>
                  <a:srgbClr val="C00000"/>
                </a:solidFill>
                <a:latin typeface="Times New Roman" panose="02020603050405020304" pitchFamily="65" charset="-122"/>
                <a:ea typeface="楷体_GB2312" pitchFamily="65" charset="-122"/>
              </a:rPr>
              <a:t>误</a:t>
            </a:r>
            <a:r>
              <a:rPr lang="zh-CN" altLang="en-US" sz="2410" kern="0" dirty="0" smtClean="0">
                <a:solidFill>
                  <a:srgbClr val="000000"/>
                </a:solidFill>
                <a:latin typeface="Times New Roman" panose="02020603050405020304" pitchFamily="65" charset="-122"/>
                <a:ea typeface="楷体_GB2312" pitchFamily="65" charset="-122"/>
              </a:rPr>
              <a:t>。从</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=0至</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=0.2 s,手机由平衡位置运动至最低点,速度由最大值减为零,手机的动能减</a:t>
            </a:r>
            <a:br>
              <a:rPr dirty="0"/>
            </a:br>
            <a:r>
              <a:rPr lang="zh-CN" altLang="en-US" sz="2410" kern="0" dirty="0" smtClean="0">
                <a:solidFill>
                  <a:srgbClr val="000000"/>
                </a:solidFill>
                <a:latin typeface="Times New Roman" panose="02020603050405020304" pitchFamily="65" charset="-122"/>
                <a:ea typeface="楷体_GB2312" pitchFamily="65" charset="-122"/>
              </a:rPr>
              <a:t>小,</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。设</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随</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变化的关系式为</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ωt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2410" kern="0" dirty="0" smtClean="0">
                <a:solidFill>
                  <a:srgbClr val="000000"/>
                </a:solidFill>
                <a:latin typeface="Times New Roman" panose="02020603050405020304" pitchFamily="65" charset="-122"/>
                <a:ea typeface="楷体_GB2312" pitchFamily="65" charset="-122"/>
              </a:rPr>
              <a:t>) ,其中</a:t>
            </a:r>
            <a:r>
              <a:rPr lang="zh-CN" altLang="en-US" sz="2410" i="1" kern="0" dirty="0" smtClean="0">
                <a:solidFill>
                  <a:srgbClr val="000000"/>
                </a:solidFill>
                <a:latin typeface="Times New Roman" panose="02020603050405020304" pitchFamily="65" charset="-122"/>
                <a:ea typeface="楷体_GB2312" pitchFamily="65" charset="-122"/>
              </a:rPr>
              <a:t>ω</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rad/s=2.5π rad/s,</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=4 m/</a:t>
            </a:r>
            <a:r>
              <a:rPr lang="zh-CN" altLang="en-US" sz="2410" kern="0" dirty="0" smtClean="0">
                <a:solidFill>
                  <a:srgbClr val="000000"/>
                </a:solidFill>
                <a:latin typeface="Times New Roman" panose="02020603050405020304" pitchFamily="65" charset="-122"/>
                <a:ea typeface="楷体_GB2312" pitchFamily="65" charset="-122"/>
              </a:rPr>
              <a:t>s</a:t>
            </a:r>
            <a:r>
              <a:rPr lang="zh-CN" altLang="en-US" sz="2410"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endParaRPr lang="en-US" altLang="zh-CN" sz="2410" kern="0" dirty="0" smtClean="0">
              <a:solidFill>
                <a:srgbClr val="000000"/>
              </a:solidFill>
              <a:latin typeface="Times New Roman" panose="02020603050405020304" pitchFamily="65" charset="-122"/>
              <a:ea typeface="楷体_GB2312" pitchFamily="65" charset="-122"/>
            </a:endParaRPr>
          </a:p>
          <a:p>
            <a:pPr eaLnBrk="0" latinLnBrk="1" hangingPunct="0">
              <a:lnSpc>
                <a:spcPct val="150000"/>
              </a:lnSpc>
              <a:spcBef>
                <a:spcPts val="145"/>
              </a:spcBef>
            </a:pPr>
            <a:r>
              <a:rPr lang="zh-CN" altLang="en-US" sz="2410" i="1" kern="0" dirty="0" smtClean="0">
                <a:solidFill>
                  <a:srgbClr val="000000"/>
                </a:solidFill>
                <a:latin typeface="Times New Roman" panose="02020603050405020304" pitchFamily="65" charset="-122"/>
                <a:ea typeface="楷体_GB2312" pitchFamily="65" charset="-122"/>
              </a:rPr>
              <a:t>φ</a:t>
            </a:r>
            <a:r>
              <a:rPr lang="zh-CN" altLang="en-US" sz="2410" kern="0" dirty="0" smtClean="0">
                <a:solidFill>
                  <a:srgbClr val="000000"/>
                </a:solidFill>
                <a:latin typeface="Times New Roman" panose="02020603050405020304" pitchFamily="65" charset="-122"/>
                <a:ea typeface="楷体_GB2312" pitchFamily="65" charset="-122"/>
              </a:rPr>
              <a:t>=0,可得</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=4 sin (2.5π</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 m/s</a:t>
            </a:r>
            <a:r>
              <a:rPr lang="zh-CN" altLang="en-US" sz="2410"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1658848" y="1478500"/>
          <a:ext cx="371475" cy="657225"/>
        </p:xfrm>
        <a:graphic>
          <a:graphicData uri="http://schemas.openxmlformats.org/presentationml/2006/ole">
            <mc:AlternateContent xmlns:mc="http://schemas.openxmlformats.org/markup-compatibility/2006">
              <mc:Choice xmlns:v="urn:schemas-microsoft-com:vml" Requires="v">
                <p:oleObj spid="_x0000_s6145" name="Equation" r:id="rId1" imgW="9753600" imgH="17373600" progId="">
                  <p:embed/>
                </p:oleObj>
              </mc:Choice>
              <mc:Fallback>
                <p:oleObj name="Equation" r:id="rId1" imgW="9753600" imgH="17373600" progId="">
                  <p:embed/>
                  <p:pic>
                    <p:nvPicPr>
                      <p:cNvPr id="0" name="图片 6144"/>
                      <p:cNvPicPr>
                        <a:picLocks noChangeAspect="1"/>
                      </p:cNvPicPr>
                      <p:nvPr/>
                    </p:nvPicPr>
                    <p:blipFill>
                      <a:blip r:embed="rId2"/>
                      <a:stretch>
                        <a:fillRect/>
                      </a:stretch>
                    </p:blipFill>
                    <p:spPr>
                      <a:xfrm>
                        <a:off x="1658848" y="1478500"/>
                        <a:ext cx="3714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68000" y="2212076"/>
          <a:ext cx="323850" cy="657224"/>
        </p:xfrm>
        <a:graphic>
          <a:graphicData uri="http://schemas.openxmlformats.org/presentationml/2006/ole">
            <mc:AlternateContent xmlns:mc="http://schemas.openxmlformats.org/markup-compatibility/2006">
              <mc:Choice xmlns:v="urn:schemas-microsoft-com:vml" Requires="v">
                <p:oleObj spid="_x0000_s6147" name="Equation" r:id="rId3" imgW="8534400" imgH="17373600" progId="">
                  <p:embed/>
                </p:oleObj>
              </mc:Choice>
              <mc:Fallback>
                <p:oleObj name="Equation" r:id="rId3" imgW="8534400" imgH="17373600" progId="">
                  <p:embed/>
                  <p:pic>
                    <p:nvPicPr>
                      <p:cNvPr id="0" name="图片 6146"/>
                      <p:cNvPicPr>
                        <a:picLocks noChangeAspect="1"/>
                      </p:cNvPicPr>
                      <p:nvPr/>
                    </p:nvPicPr>
                    <p:blipFill>
                      <a:blip r:embed="rId4"/>
                      <a:stretch>
                        <a:fillRect/>
                      </a:stretch>
                    </p:blipFill>
                    <p:spPr>
                      <a:xfrm>
                        <a:off x="468000" y="2212076"/>
                        <a:ext cx="323850"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003552" y="2195566"/>
          <a:ext cx="704850" cy="657225"/>
        </p:xfrm>
        <a:graphic>
          <a:graphicData uri="http://schemas.openxmlformats.org/presentationml/2006/ole">
            <mc:AlternateContent xmlns:mc="http://schemas.openxmlformats.org/markup-compatibility/2006">
              <mc:Choice xmlns:v="urn:schemas-microsoft-com:vml" Requires="v">
                <p:oleObj spid="_x0000_s6148" name="Equation" r:id="rId5" imgW="18592800" imgH="17373600" progId="">
                  <p:embed/>
                </p:oleObj>
              </mc:Choice>
              <mc:Fallback>
                <p:oleObj name="Equation" r:id="rId5" imgW="18592800" imgH="17373600" progId="">
                  <p:embed/>
                  <p:pic>
                    <p:nvPicPr>
                      <p:cNvPr id="0" name="图片 6147"/>
                      <p:cNvPicPr>
                        <a:picLocks noChangeAspect="1"/>
                      </p:cNvPicPr>
                      <p:nvPr/>
                    </p:nvPicPr>
                    <p:blipFill>
                      <a:blip r:embed="rId6"/>
                      <a:stretch>
                        <a:fillRect/>
                      </a:stretch>
                    </p:blipFill>
                    <p:spPr>
                      <a:xfrm>
                        <a:off x="5003552" y="2195566"/>
                        <a:ext cx="70485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048035" y="5126605"/>
          <a:ext cx="419100" cy="657225"/>
        </p:xfrm>
        <a:graphic>
          <a:graphicData uri="http://schemas.openxmlformats.org/presentationml/2006/ole">
            <mc:AlternateContent xmlns:mc="http://schemas.openxmlformats.org/markup-compatibility/2006">
              <mc:Choice xmlns:v="urn:schemas-microsoft-com:vml" Requires="v">
                <p:oleObj spid="_x0000_s6149" name="Equation" r:id="rId7" imgW="10972800" imgH="17373600" progId="">
                  <p:embed/>
                </p:oleObj>
              </mc:Choice>
              <mc:Fallback>
                <p:oleObj name="Equation" r:id="rId7" imgW="10972800" imgH="17373600" progId="">
                  <p:embed/>
                  <p:pic>
                    <p:nvPicPr>
                      <p:cNvPr id="0" name="图片 6148"/>
                      <p:cNvPicPr>
                        <a:picLocks noChangeAspect="1"/>
                      </p:cNvPicPr>
                      <p:nvPr/>
                    </p:nvPicPr>
                    <p:blipFill>
                      <a:blip r:embed="rId8"/>
                      <a:stretch>
                        <a:fillRect/>
                      </a:stretch>
                    </p:blipFill>
                    <p:spPr>
                      <a:xfrm>
                        <a:off x="8048035" y="5126605"/>
                        <a:ext cx="41910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7035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单摆</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1.单摆做简谐运动的条件</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摆线为不可伸缩的轻质细线;</a:t>
            </a: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不计空气阻力;</a:t>
            </a:r>
            <a:r>
              <a:rPr lang="zh-CN" altLang="en-US" sz="2410" u="sng" kern="0" dirty="0" smtClean="0">
                <a:solidFill>
                  <a:srgbClr val="000000"/>
                </a:solidFill>
                <a:latin typeface="Times New Roman" panose="02020603050405020304"/>
                <a:ea typeface="华文细黑" panose="02010600040101010101" pitchFamily="65" charset="-122"/>
              </a:rPr>
              <a:t>③</a:t>
            </a:r>
            <a:r>
              <a:rPr lang="zh-CN" altLang="en-US" sz="2410" u="sng" kern="0" dirty="0" smtClean="0">
                <a:solidFill>
                  <a:srgbClr val="000000"/>
                </a:solidFill>
                <a:latin typeface="Times New Roman" panose="02020603050405020304" pitchFamily="65" charset="-122"/>
                <a:ea typeface="华文细黑" panose="02010600040101010101" pitchFamily="65" charset="-122"/>
              </a:rPr>
              <a:t>最大摆角</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θ</a:t>
            </a:r>
            <a:r>
              <a:rPr lang="zh-CN" altLang="en-US" sz="1815" u="sng"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410" u="sng" kern="0" dirty="0" smtClean="0">
                <a:solidFill>
                  <a:srgbClr val="000000"/>
                </a:solidFill>
                <a:latin typeface="黑体" panose="02010609060101010101"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5</a:t>
            </a:r>
            <a:r>
              <a:rPr lang="zh-CN" altLang="en-US" sz="2410" u="sng"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2.单摆的受力特征</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(1)回复力:由摆球重力沿垂直于摆线方向的分力提供,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回</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 sin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361"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kx</a:t>
            </a:r>
            <a:r>
              <a:rPr lang="zh-CN" altLang="en-US" sz="2410" kern="0" dirty="0" smtClean="0">
                <a:solidFill>
                  <a:srgbClr val="000000"/>
                </a:solidFill>
                <a:latin typeface="Times New Roman" panose="02020603050405020304" pitchFamily="65" charset="-122"/>
                <a:ea typeface="华文细黑" panose="02010600040101010101" pitchFamily="65" charset="-122"/>
              </a:rPr>
              <a:t>,负号表</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示回复力方向与位移方向相反。</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(2)向心力:</a:t>
            </a:r>
            <a:r>
              <a:rPr lang="zh-CN" altLang="en-US" sz="2410" u="sng" kern="0" dirty="0" smtClean="0">
                <a:solidFill>
                  <a:srgbClr val="000000"/>
                </a:solidFill>
                <a:latin typeface="Times New Roman" panose="02020603050405020304" pitchFamily="65" charset="-122"/>
                <a:ea typeface="华文细黑" panose="02010600040101010101" pitchFamily="65" charset="-122"/>
              </a:rPr>
              <a:t>由摆线的张力和摆球重力沿摆线方向分力的合力提供</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向</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 cos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(3)两点说明</a:t>
            </a:r>
            <a:endParaRPr lang="zh-CN" altLang="en-US" dirty="0"/>
          </a:p>
        </p:txBody>
      </p:sp>
      <p:graphicFrame>
        <p:nvGraphicFramePr>
          <p:cNvPr id="4" name="对象 3"/>
          <p:cNvGraphicFramePr>
            <a:graphicFrameLocks noChangeAspect="1"/>
          </p:cNvGraphicFramePr>
          <p:nvPr/>
        </p:nvGraphicFramePr>
        <p:xfrm>
          <a:off x="9352121" y="3063079"/>
          <a:ext cx="438150" cy="657225"/>
        </p:xfrm>
        <a:graphic>
          <a:graphicData uri="http://schemas.openxmlformats.org/presentationml/2006/ole">
            <mc:AlternateContent xmlns:mc="http://schemas.openxmlformats.org/markup-compatibility/2006">
              <mc:Choice xmlns:v="urn:schemas-microsoft-com:vml" Requires="v">
                <p:oleObj spid="_x0000_s7169" name="Equation" r:id="rId1" imgW="11582400" imgH="17373600" progId="">
                  <p:embed/>
                </p:oleObj>
              </mc:Choice>
              <mc:Fallback>
                <p:oleObj name="Equation" r:id="rId1" imgW="11582400" imgH="17373600" progId="">
                  <p:embed/>
                  <p:pic>
                    <p:nvPicPr>
                      <p:cNvPr id="0" name="图片 7168"/>
                      <p:cNvPicPr>
                        <a:picLocks noChangeAspect="1"/>
                      </p:cNvPicPr>
                      <p:nvPr/>
                    </p:nvPicPr>
                    <p:blipFill>
                      <a:blip r:embed="rId2"/>
                      <a:stretch>
                        <a:fillRect/>
                      </a:stretch>
                    </p:blipFill>
                    <p:spPr>
                      <a:xfrm>
                        <a:off x="9352121" y="3063079"/>
                        <a:ext cx="438150"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8643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当摆球在最高点时,</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向</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20" kern="0" spc="83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 cos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当摆球在最低点时,</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向</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20" kern="0" spc="233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向</a:t>
            </a:r>
            <a:r>
              <a:rPr lang="zh-CN" altLang="en-US" sz="2410" kern="0" dirty="0" smtClean="0">
                <a:solidFill>
                  <a:srgbClr val="000000"/>
                </a:solidFill>
                <a:latin typeface="Times New Roman" panose="02020603050405020304" pitchFamily="65" charset="-122"/>
                <a:ea typeface="华文细黑" panose="02010600040101010101" pitchFamily="65" charset="-122"/>
              </a:rPr>
              <a:t>最大,</a:t>
            </a:r>
            <a:endParaRPr lang="zh-CN" altLang="en-US"/>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3220" kern="0" spc="68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(4)单摆是一个理想化模型,做简谐运动的周期为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=2π</a:t>
            </a:r>
            <a:r>
              <a:rPr lang="zh-CN" altLang="en-US" sz="3545" kern="0" spc="5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,与单摆的振幅</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、摆球质量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endParaRPr lang="zh-CN" altLang="en-US"/>
          </a:p>
          <a:p>
            <a:pPr marL="0" indent="0" eaLnBrk="0" latinLnBrk="1" hangingPunct="0">
              <a:lnSpc>
                <a:spcPct val="150000"/>
              </a:lnSpc>
              <a:spcBef>
                <a:spcPts val="7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无关,</a:t>
            </a:r>
            <a:r>
              <a:rPr lang="zh-CN" altLang="en-US" sz="2410" u="sng" kern="0" dirty="0" smtClean="0">
                <a:solidFill>
                  <a:srgbClr val="000000"/>
                </a:solidFill>
                <a:latin typeface="Times New Roman" panose="02020603050405020304" pitchFamily="65" charset="-122"/>
                <a:ea typeface="华文细黑" panose="02010600040101010101" pitchFamily="65" charset="-122"/>
              </a:rPr>
              <a:t>式中的</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g</a:t>
            </a:r>
            <a:r>
              <a:rPr lang="zh-CN" altLang="en-US" sz="2410" u="sng" kern="0" dirty="0" smtClean="0">
                <a:solidFill>
                  <a:srgbClr val="000000"/>
                </a:solidFill>
                <a:latin typeface="Times New Roman" panose="02020603050405020304" pitchFamily="65" charset="-122"/>
                <a:ea typeface="华文细黑" panose="02010600040101010101" pitchFamily="65" charset="-122"/>
              </a:rPr>
              <a:t>为单摆所处位置的重力加速度</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a:p>
        </p:txBody>
      </p:sp>
      <p:graphicFrame>
        <p:nvGraphicFramePr>
          <p:cNvPr id="4" name="对象 3"/>
          <p:cNvGraphicFramePr>
            <a:graphicFrameLocks noChangeAspect="1"/>
          </p:cNvGraphicFramePr>
          <p:nvPr/>
        </p:nvGraphicFramePr>
        <p:xfrm>
          <a:off x="3811274" y="719527"/>
          <a:ext cx="514349" cy="695324"/>
        </p:xfrm>
        <a:graphic>
          <a:graphicData uri="http://schemas.openxmlformats.org/presentationml/2006/ole">
            <mc:AlternateContent xmlns:mc="http://schemas.openxmlformats.org/markup-compatibility/2006">
              <mc:Choice xmlns:v="urn:schemas-microsoft-com:vml" Requires="v">
                <p:oleObj spid="_x0000_s8193" name="Equation" r:id="rId1" imgW="13716000" imgH="18288000" progId="">
                  <p:embed/>
                </p:oleObj>
              </mc:Choice>
              <mc:Fallback>
                <p:oleObj name="Equation" r:id="rId1" imgW="13716000" imgH="18288000" progId="">
                  <p:embed/>
                  <p:pic>
                    <p:nvPicPr>
                      <p:cNvPr id="0" name="图片 8192"/>
                      <p:cNvPicPr>
                        <a:picLocks noChangeAspect="1"/>
                      </p:cNvPicPr>
                      <p:nvPr/>
                    </p:nvPicPr>
                    <p:blipFill>
                      <a:blip r:embed="rId2"/>
                      <a:stretch>
                        <a:fillRect/>
                      </a:stretch>
                    </p:blipFill>
                    <p:spPr>
                      <a:xfrm>
                        <a:off x="3811274" y="719527"/>
                        <a:ext cx="514349" cy="6953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798159" y="719527"/>
          <a:ext cx="704849" cy="695324"/>
        </p:xfrm>
        <a:graphic>
          <a:graphicData uri="http://schemas.openxmlformats.org/presentationml/2006/ole">
            <mc:AlternateContent xmlns:mc="http://schemas.openxmlformats.org/markup-compatibility/2006">
              <mc:Choice xmlns:v="urn:schemas-microsoft-com:vml" Requires="v">
                <p:oleObj spid="_x0000_s8195" name="Equation" r:id="rId3" imgW="18592800" imgH="18288000" progId="">
                  <p:embed/>
                </p:oleObj>
              </mc:Choice>
              <mc:Fallback>
                <p:oleObj name="Equation" r:id="rId3" imgW="18592800" imgH="18288000" progId="">
                  <p:embed/>
                  <p:pic>
                    <p:nvPicPr>
                      <p:cNvPr id="0" name="图片 8194"/>
                      <p:cNvPicPr>
                        <a:picLocks noChangeAspect="1"/>
                      </p:cNvPicPr>
                      <p:nvPr/>
                    </p:nvPicPr>
                    <p:blipFill>
                      <a:blip r:embed="rId4"/>
                      <a:stretch>
                        <a:fillRect/>
                      </a:stretch>
                    </p:blipFill>
                    <p:spPr>
                      <a:xfrm>
                        <a:off x="9798159" y="719527"/>
                        <a:ext cx="704849" cy="6953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665715" y="1457198"/>
          <a:ext cx="495300" cy="695324"/>
        </p:xfrm>
        <a:graphic>
          <a:graphicData uri="http://schemas.openxmlformats.org/presentationml/2006/ole">
            <mc:AlternateContent xmlns:mc="http://schemas.openxmlformats.org/markup-compatibility/2006">
              <mc:Choice xmlns:v="urn:schemas-microsoft-com:vml" Requires="v">
                <p:oleObj spid="_x0000_s8196" name="Equation" r:id="rId5" imgW="13106400" imgH="18288000" progId="">
                  <p:embed/>
                </p:oleObj>
              </mc:Choice>
              <mc:Fallback>
                <p:oleObj name="Equation" r:id="rId5" imgW="13106400" imgH="18288000" progId="">
                  <p:embed/>
                  <p:pic>
                    <p:nvPicPr>
                      <p:cNvPr id="0" name="图片 8195"/>
                      <p:cNvPicPr>
                        <a:picLocks noChangeAspect="1"/>
                      </p:cNvPicPr>
                      <p:nvPr/>
                    </p:nvPicPr>
                    <p:blipFill>
                      <a:blip r:embed="rId6"/>
                      <a:stretch>
                        <a:fillRect/>
                      </a:stretch>
                    </p:blipFill>
                    <p:spPr>
                      <a:xfrm>
                        <a:off x="1665715" y="1457198"/>
                        <a:ext cx="495300" cy="6953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363593" y="2257120"/>
          <a:ext cx="457199" cy="790574"/>
        </p:xfrm>
        <a:graphic>
          <a:graphicData uri="http://schemas.openxmlformats.org/presentationml/2006/ole">
            <mc:AlternateContent xmlns:mc="http://schemas.openxmlformats.org/markup-compatibility/2006">
              <mc:Choice xmlns:v="urn:schemas-microsoft-com:vml" Requires="v">
                <p:oleObj spid="_x0000_s8197" name="Equation" r:id="rId7" imgW="12192000" imgH="21031200" progId="">
                  <p:embed/>
                </p:oleObj>
              </mc:Choice>
              <mc:Fallback>
                <p:oleObj name="Equation" r:id="rId7" imgW="12192000" imgH="21031200" progId="">
                  <p:embed/>
                  <p:pic>
                    <p:nvPicPr>
                      <p:cNvPr id="0" name="图片 8196"/>
                      <p:cNvPicPr>
                        <a:picLocks noChangeAspect="1"/>
                      </p:cNvPicPr>
                      <p:nvPr/>
                    </p:nvPicPr>
                    <p:blipFill>
                      <a:blip r:embed="rId8"/>
                      <a:stretch>
                        <a:fillRect/>
                      </a:stretch>
                    </p:blipFill>
                    <p:spPr>
                      <a:xfrm>
                        <a:off x="7363593" y="2257120"/>
                        <a:ext cx="457199" cy="79057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1930" y="348435"/>
            <a:ext cx="11831400" cy="28143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(多选)如图所示,一个光滑弧形凹槽半径为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,弧长为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(已知</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NEU-BZ" pitchFamily="65" charset="-122"/>
                <a:ea typeface="NEU-BZ"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)。现将一质量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的小钢球从凹槽边缘由静止释放,小钢球以最低点为平衡位置做简谐运动。已知</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.小球做简谐运动的回复力为重力和支持力的合力</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B.小球做简谐运动的回复力为重力沿凹槽圆弧切线方向的分力</a:t>
            </a:r>
            <a:endParaRPr lang="zh-CN" altLang="en-US" dirty="0"/>
          </a:p>
        </p:txBody>
      </p:sp>
      <p:pic>
        <p:nvPicPr>
          <p:cNvPr id="3" name="图片 3" descr="textimage13.jpeg"/>
          <p:cNvPicPr>
            <a:picLocks noChangeAspect="1"/>
          </p:cNvPicPr>
          <p:nvPr/>
        </p:nvPicPr>
        <p:blipFill>
          <a:blip r:embed="rId1"/>
          <a:stretch>
            <a:fillRect/>
          </a:stretch>
        </p:blipFill>
        <p:spPr>
          <a:xfrm>
            <a:off x="9227366" y="2049134"/>
            <a:ext cx="1285875" cy="1552575"/>
          </a:xfrm>
          <a:prstGeom prst="rect">
            <a:avLst/>
          </a:prstGeom>
        </p:spPr>
      </p:pic>
      <p:sp>
        <p:nvSpPr>
          <p:cNvPr id="4" name="TextBox 2"/>
          <p:cNvSpPr txBox="1"/>
          <p:nvPr/>
        </p:nvSpPr>
        <p:spPr>
          <a:xfrm>
            <a:off x="511810" y="3089910"/>
            <a:ext cx="11655425" cy="16554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C.小球做简谐运动的周期为2π</a:t>
            </a:r>
            <a:r>
              <a:rPr lang="zh-CN" altLang="en-US" sz="3505" kern="0" spc="93"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0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D.小球做简谐运动的周期为2π</a:t>
            </a:r>
            <a:r>
              <a:rPr lang="zh-CN" altLang="en-US" sz="3545" kern="0" spc="20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5" name="对象 4"/>
          <p:cNvGraphicFramePr>
            <a:graphicFrameLocks noChangeAspect="1"/>
          </p:cNvGraphicFramePr>
          <p:nvPr/>
        </p:nvGraphicFramePr>
        <p:xfrm>
          <a:off x="4466023" y="3205955"/>
          <a:ext cx="457199" cy="790574"/>
        </p:xfrm>
        <a:graphic>
          <a:graphicData uri="http://schemas.openxmlformats.org/presentationml/2006/ole">
            <mc:AlternateContent xmlns:mc="http://schemas.openxmlformats.org/markup-compatibility/2006">
              <mc:Choice xmlns:v="urn:schemas-microsoft-com:vml" Requires="v">
                <p:oleObj spid="_x0000_s9217" name="Equation" r:id="rId2" imgW="12192000" imgH="21031200" progId="">
                  <p:embed/>
                </p:oleObj>
              </mc:Choice>
              <mc:Fallback>
                <p:oleObj name="Equation" r:id="rId2" imgW="12192000" imgH="21031200" progId="">
                  <p:embed/>
                  <p:pic>
                    <p:nvPicPr>
                      <p:cNvPr id="0" name="图片 9216"/>
                      <p:cNvPicPr>
                        <a:picLocks noChangeAspect="1"/>
                      </p:cNvPicPr>
                      <p:nvPr/>
                    </p:nvPicPr>
                    <p:blipFill>
                      <a:blip r:embed="rId3"/>
                      <a:stretch>
                        <a:fillRect/>
                      </a:stretch>
                    </p:blipFill>
                    <p:spPr>
                      <a:xfrm>
                        <a:off x="4466023" y="3205955"/>
                        <a:ext cx="457199" cy="7905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482907" y="4041473"/>
          <a:ext cx="476249" cy="790574"/>
        </p:xfrm>
        <a:graphic>
          <a:graphicData uri="http://schemas.openxmlformats.org/presentationml/2006/ole">
            <mc:AlternateContent xmlns:mc="http://schemas.openxmlformats.org/markup-compatibility/2006">
              <mc:Choice xmlns:v="urn:schemas-microsoft-com:vml" Requires="v">
                <p:oleObj spid="_x0000_s9218" name="Equation" r:id="rId4" imgW="12496800" imgH="21031200" progId="">
                  <p:embed/>
                </p:oleObj>
              </mc:Choice>
              <mc:Fallback>
                <p:oleObj name="Equation" r:id="rId4" imgW="12496800" imgH="21031200" progId="">
                  <p:embed/>
                  <p:pic>
                    <p:nvPicPr>
                      <p:cNvPr id="0" name="图片 9217"/>
                      <p:cNvPicPr>
                        <a:picLocks noChangeAspect="1"/>
                      </p:cNvPicPr>
                      <p:nvPr/>
                    </p:nvPicPr>
                    <p:blipFill>
                      <a:blip r:embed="rId5"/>
                      <a:stretch>
                        <a:fillRect/>
                      </a:stretch>
                    </p:blipFill>
                    <p:spPr>
                      <a:xfrm>
                        <a:off x="4482907" y="4041473"/>
                        <a:ext cx="476249" cy="790574"/>
                      </a:xfrm>
                      <a:prstGeom prst="rect">
                        <a:avLst/>
                      </a:prstGeom>
                      <a:noFill/>
                      <a:ln w="9525">
                        <a:noFill/>
                      </a:ln>
                    </p:spPr>
                  </p:pic>
                </p:oleObj>
              </mc:Fallback>
            </mc:AlternateContent>
          </a:graphicData>
        </a:graphic>
      </p:graphicFrame>
      <p:sp>
        <p:nvSpPr>
          <p:cNvPr id="7" name="文本框 8"/>
          <p:cNvSpPr txBox="1"/>
          <p:nvPr/>
        </p:nvSpPr>
        <p:spPr>
          <a:xfrm>
            <a:off x="6012656" y="1562881"/>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67995" y="4920615"/>
            <a:ext cx="11637010" cy="1490980"/>
            <a:chOff x="468000" y="648000"/>
            <a:chExt cx="11831400" cy="1491142"/>
          </a:xfrm>
        </p:grpSpPr>
        <p:sp>
          <p:nvSpPr>
            <p:cNvPr id="9" name="TextBox 2"/>
            <p:cNvSpPr txBox="1"/>
            <p:nvPr/>
          </p:nvSpPr>
          <p:spPr>
            <a:xfrm>
              <a:off x="468000" y="648000"/>
              <a:ext cx="11831400" cy="13965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小球做简谐运动的回复力为重力沿凹槽圆弧切线方向的分力,</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B正</a:t>
              </a:r>
              <a:br>
                <a:rPr dirty="0"/>
              </a:br>
              <a:r>
                <a:rPr lang="zh-CN" altLang="en-US" sz="2410" kern="0" dirty="0" smtClean="0">
                  <a:solidFill>
                    <a:srgbClr val="C00000"/>
                  </a:solidFill>
                  <a:latin typeface="Times New Roman" panose="02020603050405020304" pitchFamily="65" charset="-122"/>
                  <a:ea typeface="楷体_GB2312" pitchFamily="65" charset="-122"/>
                </a:rPr>
                <a:t>确</a:t>
              </a:r>
              <a:r>
                <a:rPr lang="zh-CN" altLang="en-US" sz="2410" kern="0" dirty="0" smtClean="0">
                  <a:solidFill>
                    <a:srgbClr val="000000"/>
                  </a:solidFill>
                  <a:latin typeface="Times New Roman" panose="02020603050405020304" pitchFamily="65" charset="-122"/>
                  <a:ea typeface="楷体_GB2312" pitchFamily="65" charset="-122"/>
                </a:rPr>
                <a:t>;小球做简谐运动时,弧形凹槽的半径相当于摆长,则其周期为2π</a:t>
              </a:r>
              <a:r>
                <a:rPr lang="zh-CN" altLang="en-US" sz="3545" kern="0" spc="20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10" name="对象 9"/>
            <p:cNvGraphicFramePr>
              <a:graphicFrameLocks noChangeAspect="1"/>
            </p:cNvGraphicFramePr>
            <p:nvPr/>
          </p:nvGraphicFramePr>
          <p:xfrm>
            <a:off x="9033425" y="1348567"/>
            <a:ext cx="476250" cy="790575"/>
          </p:xfrm>
          <a:graphic>
            <a:graphicData uri="http://schemas.openxmlformats.org/presentationml/2006/ole">
              <mc:AlternateContent xmlns:mc="http://schemas.openxmlformats.org/markup-compatibility/2006">
                <mc:Choice xmlns:v="urn:schemas-microsoft-com:vml" Requires="v">
                  <p:oleObj spid="_x0000_s9219" name="Equation" r:id="rId6" imgW="12496800" imgH="21031200" progId="">
                    <p:embed/>
                  </p:oleObj>
                </mc:Choice>
                <mc:Fallback>
                  <p:oleObj name="Equation" r:id="rId6" imgW="12496800" imgH="21031200" progId="">
                    <p:embed/>
                    <p:pic>
                      <p:nvPicPr>
                        <p:cNvPr id="0" name="图片 9218"/>
                        <p:cNvPicPr>
                          <a:picLocks noChangeAspect="1"/>
                        </p:cNvPicPr>
                        <p:nvPr/>
                      </p:nvPicPr>
                      <p:blipFill>
                        <a:blip r:embed="rId7"/>
                        <a:stretch>
                          <a:fillRect/>
                        </a:stretch>
                      </p:blipFill>
                      <p:spPr>
                        <a:xfrm>
                          <a:off x="9033425" y="1348567"/>
                          <a:ext cx="476250" cy="790575"/>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421771"/>
          </a:xfrm>
          <a:prstGeom prst="rect">
            <a:avLst/>
          </a:prstGeom>
          <a:noFill/>
        </p:spPr>
        <p:txBody>
          <a:bodyPr wrap="square" lIns="0" tIns="0" rIns="0" bIns="0" rtlCol="0">
            <a:spAutoFit/>
          </a:bodyPr>
          <a:lstStyle/>
          <a:p>
            <a:pPr marL="0" indent="0" eaLnBrk="0" latinLnBrk="1" hangingPunct="0">
              <a:lnSpc>
                <a:spcPct val="150000"/>
              </a:lnSpc>
              <a:spcBef>
                <a:spcPts val="220"/>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考点3　受迫振动　共振</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1.受迫振动</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(1)定义:系统在驱动力作用下的振动。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(2)特点:受迫振动的频率等于驱动力的频率,</a:t>
            </a:r>
            <a:r>
              <a:rPr lang="zh-CN" altLang="en-US" sz="2410" u="sng" kern="0" dirty="0" smtClean="0">
                <a:solidFill>
                  <a:srgbClr val="000000"/>
                </a:solidFill>
                <a:latin typeface="Times New Roman" panose="02020603050405020304" pitchFamily="65" charset="-122"/>
                <a:ea typeface="华文细黑" panose="02010600040101010101" pitchFamily="65" charset="-122"/>
              </a:rPr>
              <a:t>跟系统的固有频率无关</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2.共振</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(1)现象:当驱动力的频率等于系统的固有频率时,受迫振动的振幅最大。</a:t>
            </a:r>
            <a:endParaRPr lang="zh-CN" altLang="en-US" dirty="0"/>
          </a:p>
        </p:txBody>
      </p:sp>
      <p:sp>
        <p:nvSpPr>
          <p:cNvPr id="5" name="TextBox 2"/>
          <p:cNvSpPr txBox="1"/>
          <p:nvPr/>
        </p:nvSpPr>
        <p:spPr>
          <a:xfrm>
            <a:off x="468000" y="4134649"/>
            <a:ext cx="11831400" cy="106618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(2)条件:驱动力的频率等于固有频率。</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(3)共振曲线(如图所示)</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6" name="图片 3" descr="textimage14.jpeg"/>
          <p:cNvPicPr>
            <a:picLocks noChangeAspect="1"/>
          </p:cNvPicPr>
          <p:nvPr/>
        </p:nvPicPr>
        <p:blipFill>
          <a:blip r:embed="rId1"/>
          <a:stretch>
            <a:fillRect/>
          </a:stretch>
        </p:blipFill>
        <p:spPr>
          <a:xfrm>
            <a:off x="5798342" y="4134649"/>
            <a:ext cx="2304370" cy="199097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2749"/>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b="1" kern="0" dirty="0" smtClean="0">
                <a:solidFill>
                  <a:srgbClr val="000000"/>
                </a:solidFill>
                <a:latin typeface="Times New Roman" panose="02020603050405020304" pitchFamily="65" charset="-122"/>
                <a:ea typeface="华文细黑" panose="02010600040101010101" pitchFamily="65" charset="-122"/>
              </a:rPr>
              <a:t>.简谐运动、受迫振动和共振的比较</a:t>
            </a:r>
            <a:endParaRPr lang="zh-CN" altLang="en-US" b="1" dirty="0"/>
          </a:p>
        </p:txBody>
      </p:sp>
      <p:graphicFrame>
        <p:nvGraphicFramePr>
          <p:cNvPr id="4" name="表格 2"/>
          <p:cNvGraphicFramePr>
            <a:graphicFrameLocks noGrp="1"/>
          </p:cNvGraphicFramePr>
          <p:nvPr/>
        </p:nvGraphicFramePr>
        <p:xfrm>
          <a:off x="468000" y="1277129"/>
          <a:ext cx="11268000" cy="3217164"/>
        </p:xfrm>
        <a:graphic>
          <a:graphicData uri="http://schemas.openxmlformats.org/drawingml/2006/table">
            <a:tbl>
              <a:tblPr/>
              <a:tblGrid>
                <a:gridCol w="1258376"/>
                <a:gridCol w="3000396"/>
                <a:gridCol w="3429024"/>
                <a:gridCol w="3580204"/>
              </a:tblGrid>
              <a:tr h="0">
                <a:tc>
                  <a:txBody>
                    <a:bodyPr/>
                    <a:lstStyle/>
                    <a:p>
                      <a:pPr algn="ct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简谐运动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受迫振动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共振</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受</a:t>
                      </a:r>
                      <a:r>
                        <a:rPr lang="zh-CN" altLang="en-US" sz="2010" kern="0" dirty="0" smtClean="0">
                          <a:solidFill>
                            <a:srgbClr val="000000"/>
                          </a:solidFill>
                          <a:latin typeface="Times New Roman" panose="02020603050405020304" pitchFamily="65" charset="-122"/>
                          <a:ea typeface="华文细黑" panose="02010600040101010101" pitchFamily="65" charset="-122"/>
                        </a:rPr>
                        <a:t>力情况</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回复力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受驱动力作用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受</a:t>
                      </a:r>
                      <a:r>
                        <a:rPr lang="zh-CN" altLang="en-US" sz="2010" kern="0" dirty="0" smtClean="0">
                          <a:solidFill>
                            <a:srgbClr val="000000"/>
                          </a:solidFill>
                          <a:latin typeface="Times New Roman" panose="02020603050405020304" pitchFamily="65" charset="-122"/>
                          <a:ea typeface="华文细黑" panose="02010600040101010101" pitchFamily="65" charset="-122"/>
                        </a:rPr>
                        <a:t>驱动力作</a:t>
                      </a:r>
                      <a:r>
                        <a:rPr lang="zh-CN" altLang="en-US" sz="2010" kern="0" dirty="0" smtClean="0">
                          <a:solidFill>
                            <a:srgbClr val="000000"/>
                          </a:solidFill>
                          <a:latin typeface="Times New Roman" panose="02020603050405020304" pitchFamily="65" charset="-122"/>
                          <a:ea typeface="华文细黑" panose="02010600040101010101" pitchFamily="65" charset="-122"/>
                        </a:rPr>
                        <a:t>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振动周期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或频率</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由系统本身性质决定,即</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固有周期T</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或固有频率f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由驱动力的周期或频率</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决定,即T=T</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驱</a:t>
                      </a:r>
                      <a:r>
                        <a:rPr lang="zh-CN" altLang="en-US" sz="2010" kern="0" dirty="0" smtClean="0">
                          <a:solidFill>
                            <a:srgbClr val="000000"/>
                          </a:solidFill>
                          <a:latin typeface="Times New Roman" panose="02020603050405020304" pitchFamily="65" charset="-122"/>
                          <a:ea typeface="华文细黑" panose="02010600040101010101" pitchFamily="65" charset="-122"/>
                        </a:rPr>
                        <a:t>或f=f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驱</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T</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驱</a:t>
                      </a:r>
                      <a:r>
                        <a:rPr lang="zh-CN" altLang="en-US" sz="2010" kern="0" dirty="0" smtClean="0">
                          <a:solidFill>
                            <a:srgbClr val="000000"/>
                          </a:solidFill>
                          <a:latin typeface="Times New Roman" panose="02020603050405020304" pitchFamily="65" charset="-122"/>
                          <a:ea typeface="华文细黑" panose="02010600040101010101" pitchFamily="65" charset="-122"/>
                        </a:rPr>
                        <a:t>=T</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或f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驱</a:t>
                      </a:r>
                      <a:r>
                        <a:rPr lang="zh-CN" altLang="en-US" sz="2010" kern="0" dirty="0" smtClean="0">
                          <a:solidFill>
                            <a:srgbClr val="000000"/>
                          </a:solidFill>
                          <a:latin typeface="Times New Roman" panose="02020603050405020304" pitchFamily="65" charset="-122"/>
                          <a:ea typeface="华文细黑" panose="02010600040101010101" pitchFamily="65" charset="-122"/>
                        </a:rPr>
                        <a:t>=f</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振动能量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振动系统的机械能不变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u="sng" kern="0" dirty="0" smtClean="0">
                          <a:solidFill>
                            <a:srgbClr val="000000"/>
                          </a:solidFill>
                          <a:latin typeface="Times New Roman" panose="02020603050405020304" pitchFamily="65" charset="-122"/>
                          <a:ea typeface="华文细黑" panose="02010600040101010101" pitchFamily="65" charset="-122"/>
                        </a:rPr>
                        <a:t>由产生驱动力的物体</a:t>
                      </a:r>
                      <a:r>
                        <a:rPr lang="zh-CN" altLang="en-US" sz="2010" u="sng" kern="0" dirty="0" smtClean="0">
                          <a:solidFill>
                            <a:srgbClr val="000000"/>
                          </a:solidFill>
                          <a:latin typeface="Times New Roman" panose="02020603050405020304" pitchFamily="65" charset="-122"/>
                          <a:ea typeface="华文细黑" panose="02010600040101010101" pitchFamily="65" charset="-122"/>
                        </a:rPr>
                        <a:t>提供</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振动物体获得的能量</a:t>
                      </a:r>
                      <a:r>
                        <a:rPr lang="zh-CN" altLang="en-US" sz="2010" kern="0" dirty="0" smtClean="0">
                          <a:solidFill>
                            <a:srgbClr val="000000"/>
                          </a:solidFill>
                          <a:latin typeface="Times New Roman" panose="02020603050405020304" pitchFamily="65" charset="-122"/>
                          <a:ea typeface="华文细黑" panose="02010600040101010101" pitchFamily="65" charset="-122"/>
                        </a:rPr>
                        <a:t>最大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常见例子</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弹簧振子或单摆(θ</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5</a:t>
                      </a:r>
                      <a:r>
                        <a:rPr lang="zh-CN" altLang="en-US" sz="2010" kern="0" dirty="0" smtClean="0">
                          <a:solidFill>
                            <a:srgbClr val="000000"/>
                          </a:solidFill>
                          <a:latin typeface="Arial Narrow" panose="020B0606020202030204" pitchFamily="65" charset="-122"/>
                          <a:ea typeface="Arial Unicode MS"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机械工作时底座发生</a:t>
                      </a:r>
                      <a:r>
                        <a:rPr lang="zh-CN" altLang="en-US" sz="2010" kern="0" dirty="0" smtClean="0">
                          <a:solidFill>
                            <a:srgbClr val="000000"/>
                          </a:solidFill>
                          <a:latin typeface="Times New Roman" panose="02020603050405020304" pitchFamily="65" charset="-122"/>
                          <a:ea typeface="华文细黑" panose="02010600040101010101" pitchFamily="65" charset="-122"/>
                        </a:rPr>
                        <a:t>的振动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共振筛、声音的共鸣</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4008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ea typeface="微软雅黑" panose="020B0503020204020204" pitchFamily="34" charset="-122"/>
              </a:rPr>
              <a:t>即练即清</a:t>
            </a:r>
            <a:endParaRPr lang="zh-CN" altLang="en-US" b="1" dirty="0">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判断正误,正确的打√,错误的打</a:t>
            </a:r>
            <a:r>
              <a:rPr lang="zh-CN" altLang="en-US" sz="2410" b="1" kern="0" dirty="0" smtClean="0">
                <a:solidFill>
                  <a:srgbClr val="000000"/>
                </a:solidFill>
                <a:latin typeface="NEU-BZ" pitchFamily="65" charset="-122"/>
                <a:ea typeface="NEU-BZ" pitchFamily="65" charset="-122"/>
              </a:rPr>
              <a:t>✕</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(1)受迫振动的频率与振动系统的固有频率无关    </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(2)驱动力频率越大,振幅越大</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(3)共振只有害处没有好处</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(4)做受迫振动的物体一定会发生共振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3" name="文本框 5"/>
          <p:cNvSpPr txBox="1"/>
          <p:nvPr/>
        </p:nvSpPr>
        <p:spPr>
          <a:xfrm>
            <a:off x="7441416" y="1848633"/>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4" name="文本框 5"/>
          <p:cNvSpPr txBox="1"/>
          <p:nvPr/>
        </p:nvSpPr>
        <p:spPr>
          <a:xfrm>
            <a:off x="4798210" y="2420137"/>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5" name="文本框 5"/>
          <p:cNvSpPr txBox="1"/>
          <p:nvPr/>
        </p:nvSpPr>
        <p:spPr>
          <a:xfrm>
            <a:off x="4400177" y="2990292"/>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938521" y="3571205"/>
            <a:ext cx="388521" cy="461665"/>
          </a:xfrm>
          <a:prstGeom prst="rect">
            <a:avLst/>
          </a:prstGeom>
          <a:noFill/>
        </p:spPr>
        <p:txBody>
          <a:bodyPr wrap="square" rtlCol="0">
            <a:spAutoFit/>
          </a:bodyPr>
          <a:lstStyle/>
          <a:p>
            <a:pPr algn="ctr"/>
            <a:r>
              <a:rPr lang="en-US" altLang="zh-CN" sz="2400" dirty="0" smtClean="0">
                <a:solidFill>
                  <a:srgbClr val="DE0000"/>
                </a:solidFill>
                <a:latin typeface="微软雅黑" panose="020B0503020204020204" pitchFamily="34" charset="-122"/>
                <a:ea typeface="微软雅黑" panose="020B0503020204020204" pitchFamily="34" charset="-122"/>
              </a:rPr>
              <a:t>✕</a:t>
            </a:r>
            <a:endParaRPr lang="en-US" altLang="zh-CN" sz="2400" dirty="0">
              <a:solidFill>
                <a:srgbClr val="DE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2</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机械波</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1</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机械振动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8195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机械波的形成　波的图像</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1.波在传播过程中的特点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质点并不随波迁移;</a:t>
            </a: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各质点的起振方向相同;离波源越远的质点,振动越滞后;</a:t>
            </a: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质点都做受迫振动,且振动的周期、频率与波源的相同;</a:t>
            </a:r>
            <a:r>
              <a:rPr lang="zh-CN" altLang="en-US" sz="2410" kern="0" dirty="0" smtClean="0">
                <a:solidFill>
                  <a:srgbClr val="000000"/>
                </a:solidFill>
                <a:latin typeface="Times New Roman" panose="02020603050405020304"/>
                <a:ea typeface="华文细黑" panose="02010600040101010101" pitchFamily="65" charset="-122"/>
              </a:rPr>
              <a:t>④</a:t>
            </a:r>
            <a:r>
              <a:rPr lang="zh-CN" altLang="en-US" sz="2410" u="sng" kern="0" dirty="0" smtClean="0">
                <a:solidFill>
                  <a:srgbClr val="000000"/>
                </a:solidFill>
                <a:latin typeface="Times New Roman" panose="02020603050405020304" pitchFamily="65" charset="-122"/>
                <a:ea typeface="华文细黑" panose="02010600040101010101" pitchFamily="65" charset="-122"/>
              </a:rPr>
              <a:t>机械波传播的是振动的形式</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和能量,也可以传递信息</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a:ea typeface="华文细黑" panose="02010600040101010101" pitchFamily="65" charset="-122"/>
              </a:rPr>
              <a:t>⑤</a:t>
            </a:r>
            <a:r>
              <a:rPr lang="zh-CN" altLang="en-US" sz="2410" kern="0" dirty="0" smtClean="0">
                <a:solidFill>
                  <a:srgbClr val="000000"/>
                </a:solidFill>
                <a:latin typeface="Times New Roman" panose="02020603050405020304" pitchFamily="65" charset="-122"/>
                <a:ea typeface="华文细黑" panose="02010600040101010101" pitchFamily="65" charset="-122"/>
              </a:rPr>
              <a:t>波源经过一个周期</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完成一次全振动,波恰好向前传播一个</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波长的距离。</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1008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2.波长、波速和频率</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(1)波长:在波的传播方向上,振动相位总是相同的两个相邻质点间的距离,用</a:t>
            </a:r>
            <a:r>
              <a:rPr lang="zh-CN" altLang="en-US" sz="2410" i="1" kern="0" dirty="0" smtClean="0">
                <a:solidFill>
                  <a:srgbClr val="000000"/>
                </a:solidFill>
                <a:latin typeface="Times New Roman" panose="02020603050405020304" pitchFamily="65" charset="-122"/>
                <a:ea typeface="华文细黑" panose="02010600040101010101" pitchFamily="65" charset="-122"/>
              </a:rPr>
              <a:t>λ</a:t>
            </a:r>
            <a:r>
              <a:rPr lang="zh-CN" altLang="en-US" sz="2410" kern="0" dirty="0" smtClean="0">
                <a:solidFill>
                  <a:srgbClr val="000000"/>
                </a:solidFill>
                <a:latin typeface="Times New Roman" panose="02020603050405020304" pitchFamily="65" charset="-122"/>
                <a:ea typeface="华文细黑" panose="02010600040101010101" pitchFamily="65" charset="-122"/>
              </a:rPr>
              <a:t>表示。波</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长由频率和波速共同决定。</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(2)频率:波的频率由波源决定,等于波源的振动频率。</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(3)波速:波的传播速度。</a:t>
            </a:r>
            <a:r>
              <a:rPr lang="zh-CN" altLang="en-US" sz="2410" u="sng" kern="0" dirty="0" smtClean="0">
                <a:solidFill>
                  <a:srgbClr val="000000"/>
                </a:solidFill>
                <a:latin typeface="Times New Roman" panose="02020603050405020304" pitchFamily="65" charset="-122"/>
                <a:ea typeface="华文细黑" panose="02010600040101010101" pitchFamily="65" charset="-122"/>
              </a:rPr>
              <a:t>波速由介质决定,与波源无关</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(4)波速公式:</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λf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0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或</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3.波的图像的信息(如图所示)</a:t>
            </a:r>
            <a:endParaRPr lang="zh-CN" altLang="en-US" b="1" dirty="0"/>
          </a:p>
        </p:txBody>
      </p:sp>
      <p:graphicFrame>
        <p:nvGraphicFramePr>
          <p:cNvPr id="4" name="对象 3"/>
          <p:cNvGraphicFramePr>
            <a:graphicFrameLocks noChangeAspect="1"/>
          </p:cNvGraphicFramePr>
          <p:nvPr/>
        </p:nvGraphicFramePr>
        <p:xfrm>
          <a:off x="2851644" y="3592263"/>
          <a:ext cx="257174" cy="657224"/>
        </p:xfrm>
        <a:graphic>
          <a:graphicData uri="http://schemas.openxmlformats.org/presentationml/2006/ole">
            <mc:AlternateContent xmlns:mc="http://schemas.openxmlformats.org/markup-compatibility/2006">
              <mc:Choice xmlns:v="urn:schemas-microsoft-com:vml" Requires="v">
                <p:oleObj spid="_x0000_s10241" name="Equation" r:id="rId1" imgW="6705600" imgH="17373600" progId="">
                  <p:embed/>
                </p:oleObj>
              </mc:Choice>
              <mc:Fallback>
                <p:oleObj name="Equation" r:id="rId1" imgW="6705600" imgH="17373600" progId="">
                  <p:embed/>
                  <p:pic>
                    <p:nvPicPr>
                      <p:cNvPr id="0" name="图片 10240"/>
                      <p:cNvPicPr>
                        <a:picLocks noChangeAspect="1"/>
                      </p:cNvPicPr>
                      <p:nvPr/>
                    </p:nvPicPr>
                    <p:blipFill>
                      <a:blip r:embed="rId2"/>
                      <a:stretch>
                        <a:fillRect/>
                      </a:stretch>
                    </p:blipFill>
                    <p:spPr>
                      <a:xfrm>
                        <a:off x="2851644" y="3592263"/>
                        <a:ext cx="2571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722032" y="3592263"/>
          <a:ext cx="371474" cy="657224"/>
        </p:xfrm>
        <a:graphic>
          <a:graphicData uri="http://schemas.openxmlformats.org/presentationml/2006/ole">
            <mc:AlternateContent xmlns:mc="http://schemas.openxmlformats.org/markup-compatibility/2006">
              <mc:Choice xmlns:v="urn:schemas-microsoft-com:vml" Requires="v">
                <p:oleObj spid="_x0000_s10242" name="Equation" r:id="rId3" imgW="9753600" imgH="17373600" progId="">
                  <p:embed/>
                </p:oleObj>
              </mc:Choice>
              <mc:Fallback>
                <p:oleObj name="Equation" r:id="rId3" imgW="9753600" imgH="17373600" progId="">
                  <p:embed/>
                  <p:pic>
                    <p:nvPicPr>
                      <p:cNvPr id="0" name="图片 10241"/>
                      <p:cNvPicPr>
                        <a:picLocks noChangeAspect="1"/>
                      </p:cNvPicPr>
                      <p:nvPr/>
                    </p:nvPicPr>
                    <p:blipFill>
                      <a:blip r:embed="rId4"/>
                      <a:stretch>
                        <a:fillRect/>
                      </a:stretch>
                    </p:blipFill>
                    <p:spPr>
                      <a:xfrm>
                        <a:off x="3722032" y="3592263"/>
                        <a:ext cx="371474" cy="657224"/>
                      </a:xfrm>
                      <a:prstGeom prst="rect">
                        <a:avLst/>
                      </a:prstGeom>
                      <a:noFill/>
                      <a:ln w="9525">
                        <a:noFill/>
                      </a:ln>
                    </p:spPr>
                  </p:pic>
                </p:oleObj>
              </mc:Fallback>
            </mc:AlternateContent>
          </a:graphicData>
        </a:graphic>
      </p:graphicFrame>
      <p:pic>
        <p:nvPicPr>
          <p:cNvPr id="6" name="图片 3" descr="textimage15.jpeg"/>
          <p:cNvPicPr>
            <a:picLocks noChangeAspect="1"/>
          </p:cNvPicPr>
          <p:nvPr/>
        </p:nvPicPr>
        <p:blipFill>
          <a:blip r:embed="rId5"/>
          <a:stretch>
            <a:fillRect/>
          </a:stretch>
        </p:blipFill>
        <p:spPr>
          <a:xfrm>
            <a:off x="4941086" y="4420401"/>
            <a:ext cx="2447191" cy="197622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31865"/>
          </a:xfrm>
          <a:prstGeom prst="rect">
            <a:avLst/>
          </a:prstGeom>
          <a:noFill/>
        </p:spPr>
        <p:txBody>
          <a:bodyPr wrap="square" lIns="0" tIns="0" rIns="0" bIns="0" rtlCol="0">
            <a:spAutoFit/>
          </a:bodyPr>
          <a:lstStyle/>
          <a:p>
            <a:pPr marL="0" indent="0" eaLnBrk="0" latinLnBrk="1" hangingPunct="0">
              <a:lnSpc>
                <a:spcPct val="150000"/>
              </a:lnSpc>
              <a:spcBef>
                <a:spcPts val="190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u="sng" kern="0" dirty="0" smtClean="0">
                <a:solidFill>
                  <a:srgbClr val="000000"/>
                </a:solidFill>
                <a:latin typeface="Times New Roman" panose="02020603050405020304" pitchFamily="65" charset="-122"/>
                <a:ea typeface="华文细黑" panose="02010600040101010101" pitchFamily="65" charset="-122"/>
              </a:rPr>
              <a:t>可直接读取振幅</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A</a:t>
            </a:r>
            <a:r>
              <a:rPr lang="zh-CN" altLang="en-US" sz="2410" u="sng" kern="0" dirty="0" smtClean="0">
                <a:solidFill>
                  <a:srgbClr val="000000"/>
                </a:solidFill>
                <a:latin typeface="Times New Roman" panose="02020603050405020304" pitchFamily="65" charset="-122"/>
                <a:ea typeface="华文细黑" panose="02010600040101010101" pitchFamily="65" charset="-122"/>
              </a:rPr>
              <a:t>和波长</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λ</a:t>
            </a:r>
            <a:r>
              <a:rPr lang="zh-CN" altLang="en-US" sz="2410" u="sng" kern="0" dirty="0" smtClean="0">
                <a:solidFill>
                  <a:srgbClr val="000000"/>
                </a:solidFill>
                <a:latin typeface="Times New Roman" panose="02020603050405020304" pitchFamily="65" charset="-122"/>
                <a:ea typeface="华文细黑" panose="02010600040101010101" pitchFamily="65" charset="-122"/>
              </a:rPr>
              <a:t>,以及该时刻各质点的位移</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(2)确定该时刻各质点加速度的方向,并能比较其大小。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(3)结合波的传播方向确定各质点的振动方向,或由各质点的振动方向确定波的传播</a:t>
            </a:r>
            <a:r>
              <a:rPr lang="zh-CN" altLang="en-US" sz="2410" kern="0" dirty="0" smtClean="0">
                <a:solidFill>
                  <a:srgbClr val="000000"/>
                </a:solidFill>
                <a:latin typeface="Times New Roman" panose="02020603050405020304" pitchFamily="65" charset="-122"/>
                <a:ea typeface="华文细黑" panose="02010600040101010101" pitchFamily="65" charset="-122"/>
              </a:rPr>
              <a:t>方向</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4.波的图像的特点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(1)质点振动</a:t>
            </a:r>
            <a:r>
              <a:rPr lang="zh-CN" altLang="en-US" sz="2410" i="1" kern="0" dirty="0" smtClean="0">
                <a:solidFill>
                  <a:srgbClr val="000000"/>
                </a:solidFill>
                <a:latin typeface="Times New Roman" panose="02020603050405020304" pitchFamily="65" charset="-122"/>
                <a:ea typeface="华文细黑" panose="02010600040101010101" pitchFamily="65" charset="-122"/>
              </a:rPr>
              <a:t>nT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=1,2,3,</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)或波传播</a:t>
            </a:r>
            <a:r>
              <a:rPr lang="zh-CN" altLang="en-US" sz="2410" i="1" kern="0" dirty="0" smtClean="0">
                <a:solidFill>
                  <a:srgbClr val="000000"/>
                </a:solidFill>
                <a:latin typeface="Times New Roman" panose="02020603050405020304" pitchFamily="65" charset="-122"/>
                <a:ea typeface="华文细黑" panose="02010600040101010101" pitchFamily="65" charset="-122"/>
              </a:rPr>
              <a:t>nλ</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=1,2,3,</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)时,波形不变。</a:t>
            </a:r>
            <a:endParaRPr lang="zh-CN" altLang="en-US" dirty="0"/>
          </a:p>
        </p:txBody>
      </p:sp>
      <p:sp>
        <p:nvSpPr>
          <p:cNvPr id="4" name="TextBox 2"/>
          <p:cNvSpPr txBox="1"/>
          <p:nvPr/>
        </p:nvSpPr>
        <p:spPr>
          <a:xfrm>
            <a:off x="468000" y="3498644"/>
            <a:ext cx="11831400" cy="11835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(2)在波的传播方向上,当两质点平衡位置间的距离为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nλ</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=1,2,3,</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)时,它们的振动步调</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总相同;当两质点平衡位置间的距离为(2</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=0,1,2,3,</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)时,它们的振动步调总</a:t>
            </a:r>
            <a:r>
              <a:rPr lang="zh-CN" altLang="en-US" sz="2410" kern="0" dirty="0" smtClean="0">
                <a:solidFill>
                  <a:srgbClr val="000000"/>
                </a:solidFill>
                <a:latin typeface="Times New Roman" panose="02020603050405020304" pitchFamily="65" charset="-122"/>
                <a:ea typeface="华文细黑" panose="02010600040101010101" pitchFamily="65" charset="-122"/>
              </a:rPr>
              <a:t>相反。</a:t>
            </a:r>
            <a:endParaRPr lang="zh-CN" altLang="en-US" dirty="0"/>
          </a:p>
        </p:txBody>
      </p:sp>
      <p:graphicFrame>
        <p:nvGraphicFramePr>
          <p:cNvPr id="5" name="对象 4"/>
          <p:cNvGraphicFramePr>
            <a:graphicFrameLocks noChangeAspect="1"/>
          </p:cNvGraphicFramePr>
          <p:nvPr/>
        </p:nvGraphicFramePr>
        <p:xfrm>
          <a:off x="6284390" y="4143227"/>
          <a:ext cx="219075" cy="657225"/>
        </p:xfrm>
        <a:graphic>
          <a:graphicData uri="http://schemas.openxmlformats.org/presentationml/2006/ole">
            <mc:AlternateContent xmlns:mc="http://schemas.openxmlformats.org/markup-compatibility/2006">
              <mc:Choice xmlns:v="urn:schemas-microsoft-com:vml" Requires="v">
                <p:oleObj spid="_x0000_s11265" name="Equation" r:id="rId1" imgW="5791200" imgH="17373600" progId="">
                  <p:embed/>
                </p:oleObj>
              </mc:Choice>
              <mc:Fallback>
                <p:oleObj name="Equation" r:id="rId1" imgW="5791200" imgH="17373600" progId="">
                  <p:embed/>
                  <p:pic>
                    <p:nvPicPr>
                      <p:cNvPr id="0" name="图片 11264"/>
                      <p:cNvPicPr>
                        <a:picLocks noChangeAspect="1"/>
                      </p:cNvPicPr>
                      <p:nvPr/>
                    </p:nvPicPr>
                    <p:blipFill>
                      <a:blip r:embed="rId2"/>
                      <a:stretch>
                        <a:fillRect/>
                      </a:stretch>
                    </p:blipFill>
                    <p:spPr>
                      <a:xfrm>
                        <a:off x="6284390" y="4143227"/>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502450"/>
          <a:ext cx="11268000" cy="3346579"/>
        </p:xfrm>
        <a:graphic>
          <a:graphicData uri="http://schemas.openxmlformats.org/drawingml/2006/table">
            <a:tbl>
              <a:tblPr/>
              <a:tblGrid>
                <a:gridCol w="1615566"/>
                <a:gridCol w="5896434"/>
                <a:gridCol w="3756000"/>
              </a:tblGrid>
              <a:tr h="0">
                <a:tc>
                  <a:txBody>
                    <a:bodyPr/>
                    <a:lstStyle/>
                    <a:p>
                      <a:pPr algn="ct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内容</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图像</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0">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上下坡法</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沿波的传播方向,上坡时质点</a:t>
                      </a:r>
                      <a:r>
                        <a:rPr lang="zh-CN" altLang="en-US" sz="2000" kern="0" spc="0" dirty="0" smtClean="0">
                          <a:solidFill>
                            <a:srgbClr val="000000"/>
                          </a:solidFill>
                          <a:latin typeface="Times New Roman" panose="02020603050405020304" pitchFamily="65" charset="-122"/>
                          <a:ea typeface="华文细黑" panose="02010600040101010101" pitchFamily="65" charset="-122"/>
                        </a:rPr>
                        <a:t>向下</a:t>
                      </a:r>
                      <a:r>
                        <a:rPr lang="zh-CN" altLang="en-US" sz="2000" kern="0" spc="0" dirty="0" smtClean="0">
                          <a:solidFill>
                            <a:srgbClr val="000000"/>
                          </a:solidFill>
                          <a:latin typeface="Times New Roman" panose="02020603050405020304" pitchFamily="65" charset="-122"/>
                          <a:ea typeface="华文细黑" panose="02010600040101010101" pitchFamily="65" charset="-122"/>
                        </a:rPr>
                        <a:t>振动,下坡时质点向上振动</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同侧法</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u="sng" kern="0" spc="0" dirty="0" smtClean="0">
                          <a:solidFill>
                            <a:srgbClr val="000000"/>
                          </a:solidFill>
                          <a:latin typeface="Times New Roman" panose="02020603050405020304" pitchFamily="65" charset="-122"/>
                          <a:ea typeface="华文细黑" panose="02010600040101010101" pitchFamily="65" charset="-122"/>
                        </a:rPr>
                        <a:t>波形图上某点表示传播方向和</a:t>
                      </a:r>
                      <a:r>
                        <a:rPr lang="zh-CN" altLang="en-US" sz="2000" u="sng" kern="0" spc="0" dirty="0" smtClean="0">
                          <a:solidFill>
                            <a:srgbClr val="000000"/>
                          </a:solidFill>
                          <a:latin typeface="Times New Roman" panose="02020603050405020304" pitchFamily="65" charset="-122"/>
                          <a:ea typeface="华文细黑" panose="02010600040101010101" pitchFamily="65" charset="-122"/>
                        </a:rPr>
                        <a:t>振动</a:t>
                      </a:r>
                      <a:r>
                        <a:rPr lang="zh-CN" altLang="en-US" sz="2000" u="sng" kern="0" spc="0" dirty="0" smtClean="0">
                          <a:solidFill>
                            <a:srgbClr val="000000"/>
                          </a:solidFill>
                          <a:latin typeface="Times New Roman" panose="02020603050405020304" pitchFamily="65" charset="-122"/>
                          <a:ea typeface="华文细黑" panose="02010600040101010101" pitchFamily="65" charset="-122"/>
                        </a:rPr>
                        <a:t>方向的箭头在图线同侧</a:t>
                      </a:r>
                      <a:endParaRPr lang="zh-CN" altLang="en-US" sz="2000" u="sng"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微平移法</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将波形图沿传播方向进行微小</a:t>
                      </a:r>
                      <a:r>
                        <a:rPr lang="zh-CN" altLang="en-US" sz="2000" kern="0" spc="0" dirty="0" smtClean="0">
                          <a:solidFill>
                            <a:srgbClr val="000000"/>
                          </a:solidFill>
                          <a:latin typeface="Times New Roman" panose="02020603050405020304" pitchFamily="65" charset="-122"/>
                          <a:ea typeface="华文细黑" panose="02010600040101010101" pitchFamily="65" charset="-122"/>
                        </a:rPr>
                        <a:t>平移</a:t>
                      </a:r>
                      <a:r>
                        <a:rPr lang="zh-CN" altLang="en-US" sz="2000" kern="0" spc="0" dirty="0" smtClean="0">
                          <a:solidFill>
                            <a:srgbClr val="000000"/>
                          </a:solidFill>
                          <a:latin typeface="Times New Roman" panose="02020603050405020304" pitchFamily="65" charset="-122"/>
                          <a:ea typeface="华文细黑" panose="02010600040101010101" pitchFamily="65" charset="-122"/>
                        </a:rPr>
                        <a:t>,再由对应x轴上某一点的两</a:t>
                      </a:r>
                      <a:r>
                        <a:rPr lang="zh-CN" altLang="en-US" sz="2000" kern="0" spc="0" dirty="0" smtClean="0">
                          <a:solidFill>
                            <a:srgbClr val="000000"/>
                          </a:solidFill>
                          <a:latin typeface="Times New Roman" panose="02020603050405020304" pitchFamily="65" charset="-122"/>
                          <a:ea typeface="华文细黑" panose="02010600040101010101" pitchFamily="65" charset="-122"/>
                        </a:rPr>
                        <a:t>波形</a:t>
                      </a:r>
                      <a:r>
                        <a:rPr lang="zh-CN" altLang="en-US" sz="2000" kern="0" spc="0" dirty="0" smtClean="0">
                          <a:solidFill>
                            <a:srgbClr val="000000"/>
                          </a:solidFill>
                          <a:latin typeface="Times New Roman" panose="02020603050405020304" pitchFamily="65" charset="-122"/>
                          <a:ea typeface="华文细黑" panose="02010600040101010101" pitchFamily="65" charset="-122"/>
                        </a:rPr>
                        <a:t>曲线上的点来判定质点振动</a:t>
                      </a:r>
                      <a:r>
                        <a:rPr lang="zh-CN" altLang="en-US" sz="2000" kern="0" spc="0" dirty="0" smtClean="0">
                          <a:solidFill>
                            <a:srgbClr val="000000"/>
                          </a:solidFill>
                          <a:latin typeface="Times New Roman" panose="02020603050405020304" pitchFamily="65" charset="-122"/>
                          <a:ea typeface="华文细黑" panose="02010600040101010101" pitchFamily="65" charset="-122"/>
                        </a:rPr>
                        <a:t>方向</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00" kern="0" spc="0" dirty="0" smtClean="0">
                          <a:solidFill>
                            <a:srgbClr val="000000"/>
                          </a:solidFill>
                          <a:latin typeface="Times New Roman" panose="02020603050405020304" pitchFamily="65" charset="-122"/>
                          <a:ea typeface="华文细黑" panose="02010600040101010101" pitchFamily="65" charset="-122"/>
                        </a:rPr>
                        <a:t> </a:t>
                      </a:r>
                      <a:endParaRPr lang="zh-CN" altLang="en-US" sz="20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4" descr="textimage17.jpeg"/>
          <p:cNvPicPr>
            <a:picLocks noChangeAspect="1"/>
          </p:cNvPicPr>
          <p:nvPr/>
        </p:nvPicPr>
        <p:blipFill>
          <a:blip r:embed="rId1"/>
          <a:stretch>
            <a:fillRect/>
          </a:stretch>
        </p:blipFill>
        <p:spPr>
          <a:xfrm>
            <a:off x="8719614" y="2267612"/>
            <a:ext cx="1895525" cy="634643"/>
          </a:xfrm>
          <a:prstGeom prst="rect">
            <a:avLst/>
          </a:prstGeom>
        </p:spPr>
      </p:pic>
      <p:pic>
        <p:nvPicPr>
          <p:cNvPr id="6" name="图片 6" descr="textimage19.jpeg"/>
          <p:cNvPicPr>
            <a:picLocks noChangeAspect="1"/>
          </p:cNvPicPr>
          <p:nvPr/>
        </p:nvPicPr>
        <p:blipFill>
          <a:blip r:embed="rId2"/>
          <a:stretch>
            <a:fillRect/>
          </a:stretch>
        </p:blipFill>
        <p:spPr>
          <a:xfrm>
            <a:off x="8719614" y="3203609"/>
            <a:ext cx="1895525" cy="715658"/>
          </a:xfrm>
          <a:prstGeom prst="rect">
            <a:avLst/>
          </a:prstGeom>
        </p:spPr>
      </p:pic>
      <p:pic>
        <p:nvPicPr>
          <p:cNvPr id="8" name="图片 8" descr="textimage21.jpeg"/>
          <p:cNvPicPr>
            <a:picLocks noChangeAspect="1"/>
          </p:cNvPicPr>
          <p:nvPr/>
        </p:nvPicPr>
        <p:blipFill>
          <a:blip r:embed="rId3"/>
          <a:stretch>
            <a:fillRect/>
          </a:stretch>
        </p:blipFill>
        <p:spPr>
          <a:xfrm>
            <a:off x="8820327" y="4211678"/>
            <a:ext cx="1714513" cy="774779"/>
          </a:xfrm>
          <a:prstGeom prst="rect">
            <a:avLst/>
          </a:prstGeom>
        </p:spPr>
      </p:pic>
      <p:sp>
        <p:nvSpPr>
          <p:cNvPr id="9" name="TextBox 2"/>
          <p:cNvSpPr txBox="1"/>
          <p:nvPr/>
        </p:nvSpPr>
        <p:spPr>
          <a:xfrm>
            <a:off x="468000" y="590884"/>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5</a:t>
            </a:r>
            <a:r>
              <a:rPr lang="zh-CN" altLang="en-US" sz="2410" b="1" kern="0" dirty="0" smtClean="0">
                <a:solidFill>
                  <a:srgbClr val="000000"/>
                </a:solidFill>
                <a:latin typeface="Times New Roman" panose="02020603050405020304" pitchFamily="65" charset="-122"/>
                <a:ea typeface="华文细黑" panose="02010600040101010101" pitchFamily="65" charset="-122"/>
              </a:rPr>
              <a:t>.波的传播方向与质点振动方向的互判方法</a:t>
            </a:r>
            <a:endParaRPr lang="zh-CN" alt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3216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　</a:t>
            </a:r>
            <a:r>
              <a:rPr lang="zh-CN" altLang="en-US" sz="2410" kern="0" dirty="0" smtClean="0">
                <a:solidFill>
                  <a:srgbClr val="000000"/>
                </a:solidFill>
                <a:latin typeface="Times New Roman" panose="02020603050405020304" pitchFamily="65" charset="-122"/>
                <a:ea typeface="华文细黑" panose="02010600040101010101" pitchFamily="65" charset="-122"/>
              </a:rPr>
              <a:t>一列简谐横波以质点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为波源,起初质点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在坐标原点处,</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=0时刻起振,当</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=0.3 s</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时,波恰好传到质点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处,如图所示。</a:t>
            </a:r>
            <a:endParaRPr lang="zh-CN" altLang="en-US" dirty="0"/>
          </a:p>
          <a:p>
            <a:pPr marL="0" indent="0" eaLnBrk="0" latinLnBrk="1" hangingPunct="0">
              <a:lnSpc>
                <a:spcPct val="150000"/>
              </a:lnSpc>
              <a:spcBef>
                <a:spcPts val="145"/>
              </a:spcBef>
              <a:buNone/>
            </a:pPr>
            <a:r>
              <a:rPr lang="zh-CN" altLang="en-US" sz="9850" kern="0" spc="2862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70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振动周期是</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,振幅是</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,简谐横波的波长是</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,波速是</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22.jpeg"/>
          <p:cNvPicPr>
            <a:picLocks noChangeAspect="1"/>
          </p:cNvPicPr>
          <p:nvPr/>
        </p:nvPicPr>
        <p:blipFill>
          <a:blip r:embed="rId1"/>
          <a:stretch>
            <a:fillRect/>
          </a:stretch>
        </p:blipFill>
        <p:spPr>
          <a:xfrm>
            <a:off x="3940954" y="1920071"/>
            <a:ext cx="4523293" cy="2433584"/>
          </a:xfrm>
          <a:prstGeom prst="rect">
            <a:avLst/>
          </a:prstGeom>
        </p:spPr>
      </p:pic>
      <p:sp>
        <p:nvSpPr>
          <p:cNvPr id="4" name="TextBox 2"/>
          <p:cNvSpPr txBox="1"/>
          <p:nvPr/>
        </p:nvSpPr>
        <p:spPr>
          <a:xfrm>
            <a:off x="468000" y="4991905"/>
            <a:ext cx="11831400" cy="10533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=0.3 s时,质点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的振幅是</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,向</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(选填“上”或“下”)振动。质点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的起振方向是</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(选填“竖直向上”或“竖直向下”)</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1629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=0.3 s时,平衡位置坐标为(0.5 m,0)的质点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的位移是</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,振动方向是</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(选填“竖直向上”或“竖直向下”),再经过</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s到达波峰。</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(4)0~0.3 s内,质点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通过的路程是</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通过的路程是</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(5)若波源振动频率变大,则波速</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,波长</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振动周期</a:t>
            </a:r>
            <a:r>
              <a:rPr lang="zh-CN" altLang="en-US" sz="2410" u="sng"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(均选</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填“变大”“变小”或“不变”)。</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(6)画出质点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的振动图像。</a:t>
            </a:r>
            <a:endParaRPr lang="zh-CN" altLang="en-US" dirty="0"/>
          </a:p>
        </p:txBody>
      </p:sp>
      <p:pic>
        <p:nvPicPr>
          <p:cNvPr id="3" name="图片 3" descr="textimage23.jpeg"/>
          <p:cNvPicPr>
            <a:picLocks noChangeAspect="1"/>
          </p:cNvPicPr>
          <p:nvPr/>
        </p:nvPicPr>
        <p:blipFill>
          <a:blip r:embed="rId1"/>
          <a:stretch>
            <a:fillRect/>
          </a:stretch>
        </p:blipFill>
        <p:spPr>
          <a:xfrm>
            <a:off x="4369582" y="3420269"/>
            <a:ext cx="3324439" cy="1932152"/>
          </a:xfrm>
          <a:prstGeom prst="rect">
            <a:avLst/>
          </a:prstGeom>
        </p:spPr>
      </p:pic>
      <p:sp>
        <p:nvSpPr>
          <p:cNvPr id="4" name="TextBox 2"/>
          <p:cNvSpPr txBox="1"/>
          <p:nvPr/>
        </p:nvSpPr>
        <p:spPr>
          <a:xfrm>
            <a:off x="468000" y="5420533"/>
            <a:ext cx="11831400" cy="497252"/>
          </a:xfrm>
          <a:prstGeom prst="rect">
            <a:avLst/>
          </a:prstGeom>
          <a:noFill/>
        </p:spPr>
        <p:txBody>
          <a:bodyPr wrap="square" lIns="0" tIns="0" rIns="0" bIns="0" rtlCol="0">
            <a:spAutoFit/>
          </a:bodyPr>
          <a:lstStyle/>
          <a:p>
            <a:pPr marL="0" indent="0" eaLnBrk="0" latinLnBrk="1" hangingPunct="0">
              <a:lnSpc>
                <a:spcPct val="150000"/>
              </a:lnSpc>
              <a:spcBef>
                <a:spcPts val="26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7)已知质点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(未画出)的平衡位置坐标为(26 m,0),质点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第一次到达波谷是什么时刻?</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82043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(1)0.2 s    5 cm    4 m    20 m/s</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(2)5 cm　下　竖直向上    (3)</a:t>
            </a:r>
            <a:r>
              <a:rPr lang="zh-CN" altLang="en-US" sz="3285" kern="0" spc="106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cm　竖直向下    0.175    (4)30 cm    5 cm    (5)不变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变小　变小    (6)见解析图    (7)1.45 s</a:t>
            </a:r>
            <a:endParaRPr lang="zh-CN" altLang="en-US" dirty="0"/>
          </a:p>
        </p:txBody>
      </p:sp>
      <p:graphicFrame>
        <p:nvGraphicFramePr>
          <p:cNvPr id="4" name="对象 3"/>
          <p:cNvGraphicFramePr>
            <a:graphicFrameLocks noChangeAspect="1"/>
          </p:cNvGraphicFramePr>
          <p:nvPr/>
        </p:nvGraphicFramePr>
        <p:xfrm>
          <a:off x="4232935" y="1277129"/>
          <a:ext cx="552449" cy="714374"/>
        </p:xfrm>
        <a:graphic>
          <a:graphicData uri="http://schemas.openxmlformats.org/presentationml/2006/ole">
            <mc:AlternateContent xmlns:mc="http://schemas.openxmlformats.org/markup-compatibility/2006">
              <mc:Choice xmlns:v="urn:schemas-microsoft-com:vml" Requires="v">
                <p:oleObj spid="_x0000_s12289" name="Equation" r:id="rId1" imgW="14630400" imgH="18897600" progId="">
                  <p:embed/>
                </p:oleObj>
              </mc:Choice>
              <mc:Fallback>
                <p:oleObj name="Equation" r:id="rId1" imgW="14630400" imgH="18897600" progId="">
                  <p:embed/>
                  <p:pic>
                    <p:nvPicPr>
                      <p:cNvPr id="0" name="图片 12288"/>
                      <p:cNvPicPr>
                        <a:picLocks noChangeAspect="1"/>
                      </p:cNvPicPr>
                      <p:nvPr/>
                    </p:nvPicPr>
                    <p:blipFill>
                      <a:blip r:embed="rId2"/>
                      <a:stretch>
                        <a:fillRect/>
                      </a:stretch>
                    </p:blipFill>
                    <p:spPr>
                      <a:xfrm>
                        <a:off x="4232935" y="1277129"/>
                        <a:ext cx="552449" cy="71437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2749"/>
            <a:ext cx="11831400" cy="490679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=0.3 s时,波恰好传到质点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处,传播了1.5个波长,即质点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振动了1.5个周期,</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质点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的振动周期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=0.2 s,各个振动的质点振动周期相等,故质点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的振动周期也为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0.2 s,由题图可知振幅</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=5 cm,简谐横波的波长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λ</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 m,波速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0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96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=20 m/s。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(2)质点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的振幅也为5 cm,波向右传播,故根据“同侧法”可知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=0.3 s时质点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向下振</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动,各个质点的起振方向均相同,</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=0.3 s时,波恰好传到质点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处,故可以通过质点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来判</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断,根据“同侧法”可知起振方向是竖直向上。</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(3)质点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的位移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sin </a:t>
            </a:r>
            <a:r>
              <a:rPr lang="zh-CN" altLang="en-US" sz="3020" kern="0" spc="-99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106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cm,振动方向竖直向下,再经过</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99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20" kern="0" spc="-129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=0.175 s到达波</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峰。</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3102914" y="1180615"/>
          <a:ext cx="514349" cy="657224"/>
        </p:xfrm>
        <a:graphic>
          <a:graphicData uri="http://schemas.openxmlformats.org/presentationml/2006/ole">
            <mc:AlternateContent xmlns:mc="http://schemas.openxmlformats.org/markup-compatibility/2006">
              <mc:Choice xmlns:v="urn:schemas-microsoft-com:vml" Requires="v">
                <p:oleObj spid="_x0000_s13313" name="Equation" r:id="rId1" imgW="13716000" imgH="17373600" progId="">
                  <p:embed/>
                </p:oleObj>
              </mc:Choice>
              <mc:Fallback>
                <p:oleObj name="Equation" r:id="rId1" imgW="13716000" imgH="17373600" progId="">
                  <p:embed/>
                  <p:pic>
                    <p:nvPicPr>
                      <p:cNvPr id="0" name="图片 13312"/>
                      <p:cNvPicPr>
                        <a:picLocks noChangeAspect="1"/>
                      </p:cNvPicPr>
                      <p:nvPr/>
                    </p:nvPicPr>
                    <p:blipFill>
                      <a:blip r:embed="rId2"/>
                      <a:stretch>
                        <a:fillRect/>
                      </a:stretch>
                    </p:blipFill>
                    <p:spPr>
                      <a:xfrm>
                        <a:off x="3102914" y="1180615"/>
                        <a:ext cx="514349"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237626" y="1881828"/>
          <a:ext cx="257175" cy="657225"/>
        </p:xfrm>
        <a:graphic>
          <a:graphicData uri="http://schemas.openxmlformats.org/presentationml/2006/ole">
            <mc:AlternateContent xmlns:mc="http://schemas.openxmlformats.org/markup-compatibility/2006">
              <mc:Choice xmlns:v="urn:schemas-microsoft-com:vml" Requires="v">
                <p:oleObj spid="_x0000_s13314" name="Equation" r:id="rId3" imgW="6705600" imgH="17373600" progId="">
                  <p:embed/>
                </p:oleObj>
              </mc:Choice>
              <mc:Fallback>
                <p:oleObj name="Equation" r:id="rId3" imgW="6705600" imgH="17373600" progId="">
                  <p:embed/>
                  <p:pic>
                    <p:nvPicPr>
                      <p:cNvPr id="0" name="图片 13313"/>
                      <p:cNvPicPr>
                        <a:picLocks noChangeAspect="1"/>
                      </p:cNvPicPr>
                      <p:nvPr/>
                    </p:nvPicPr>
                    <p:blipFill>
                      <a:blip r:embed="rId4"/>
                      <a:stretch>
                        <a:fillRect/>
                      </a:stretch>
                    </p:blipFill>
                    <p:spPr>
                      <a:xfrm>
                        <a:off x="8237626" y="1881828"/>
                        <a:ext cx="2571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667375" y="1881828"/>
          <a:ext cx="514349" cy="657224"/>
        </p:xfrm>
        <a:graphic>
          <a:graphicData uri="http://schemas.openxmlformats.org/presentationml/2006/ole">
            <mc:AlternateContent xmlns:mc="http://schemas.openxmlformats.org/markup-compatibility/2006">
              <mc:Choice xmlns:v="urn:schemas-microsoft-com:vml" Requires="v">
                <p:oleObj spid="_x0000_s13315" name="Equation" r:id="rId5" imgW="13716000" imgH="17373600" progId="">
                  <p:embed/>
                </p:oleObj>
              </mc:Choice>
              <mc:Fallback>
                <p:oleObj name="Equation" r:id="rId5" imgW="13716000" imgH="17373600" progId="">
                  <p:embed/>
                  <p:pic>
                    <p:nvPicPr>
                      <p:cNvPr id="0" name="图片 13314"/>
                      <p:cNvPicPr>
                        <a:picLocks noChangeAspect="1"/>
                      </p:cNvPicPr>
                      <p:nvPr/>
                    </p:nvPicPr>
                    <p:blipFill>
                      <a:blip r:embed="rId6"/>
                      <a:stretch>
                        <a:fillRect/>
                      </a:stretch>
                    </p:blipFill>
                    <p:spPr>
                      <a:xfrm>
                        <a:off x="8667375" y="1881828"/>
                        <a:ext cx="514349"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596079" y="4322357"/>
          <a:ext cx="257174" cy="657224"/>
        </p:xfrm>
        <a:graphic>
          <a:graphicData uri="http://schemas.openxmlformats.org/presentationml/2006/ole">
            <mc:AlternateContent xmlns:mc="http://schemas.openxmlformats.org/markup-compatibility/2006">
              <mc:Choice xmlns:v="urn:schemas-microsoft-com:vml" Requires="v">
                <p:oleObj spid="_x0000_s13316" name="Equation" r:id="rId7" imgW="6705600" imgH="17373600" progId="">
                  <p:embed/>
                </p:oleObj>
              </mc:Choice>
              <mc:Fallback>
                <p:oleObj name="Equation" r:id="rId7" imgW="6705600" imgH="17373600" progId="">
                  <p:embed/>
                  <p:pic>
                    <p:nvPicPr>
                      <p:cNvPr id="0" name="图片 13315"/>
                      <p:cNvPicPr>
                        <a:picLocks noChangeAspect="1"/>
                      </p:cNvPicPr>
                      <p:nvPr/>
                    </p:nvPicPr>
                    <p:blipFill>
                      <a:blip r:embed="rId8"/>
                      <a:stretch>
                        <a:fillRect/>
                      </a:stretch>
                    </p:blipFill>
                    <p:spPr>
                      <a:xfrm>
                        <a:off x="3596079" y="4322357"/>
                        <a:ext cx="25717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025827" y="4266434"/>
          <a:ext cx="552449" cy="714375"/>
        </p:xfrm>
        <a:graphic>
          <a:graphicData uri="http://schemas.openxmlformats.org/presentationml/2006/ole">
            <mc:AlternateContent xmlns:mc="http://schemas.openxmlformats.org/markup-compatibility/2006">
              <mc:Choice xmlns:v="urn:schemas-microsoft-com:vml" Requires="v">
                <p:oleObj spid="_x0000_s13317" name="Equation" r:id="rId9" imgW="14630400" imgH="18897600" progId="">
                  <p:embed/>
                </p:oleObj>
              </mc:Choice>
              <mc:Fallback>
                <p:oleObj name="Equation" r:id="rId9" imgW="14630400" imgH="18897600" progId="">
                  <p:embed/>
                  <p:pic>
                    <p:nvPicPr>
                      <p:cNvPr id="0" name="图片 13316"/>
                      <p:cNvPicPr>
                        <a:picLocks noChangeAspect="1"/>
                      </p:cNvPicPr>
                      <p:nvPr/>
                    </p:nvPicPr>
                    <p:blipFill>
                      <a:blip r:embed="rId10"/>
                      <a:stretch>
                        <a:fillRect/>
                      </a:stretch>
                    </p:blipFill>
                    <p:spPr>
                      <a:xfrm>
                        <a:off x="4025827" y="4266434"/>
                        <a:ext cx="552449" cy="7143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805201" y="4322357"/>
          <a:ext cx="257175" cy="657225"/>
        </p:xfrm>
        <a:graphic>
          <a:graphicData uri="http://schemas.openxmlformats.org/presentationml/2006/ole">
            <mc:AlternateContent xmlns:mc="http://schemas.openxmlformats.org/markup-compatibility/2006">
              <mc:Choice xmlns:v="urn:schemas-microsoft-com:vml" Requires="v">
                <p:oleObj spid="_x0000_s13318" name="Equation" r:id="rId11" imgW="6705600" imgH="17373600" progId="">
                  <p:embed/>
                </p:oleObj>
              </mc:Choice>
              <mc:Fallback>
                <p:oleObj name="Equation" r:id="rId11" imgW="6705600" imgH="17373600" progId="">
                  <p:embed/>
                  <p:pic>
                    <p:nvPicPr>
                      <p:cNvPr id="0" name="图片 13317"/>
                      <p:cNvPicPr>
                        <a:picLocks noChangeAspect="1"/>
                      </p:cNvPicPr>
                      <p:nvPr/>
                    </p:nvPicPr>
                    <p:blipFill>
                      <a:blip r:embed="rId12"/>
                      <a:stretch>
                        <a:fillRect/>
                      </a:stretch>
                    </p:blipFill>
                    <p:spPr>
                      <a:xfrm>
                        <a:off x="8805201" y="4322357"/>
                        <a:ext cx="2571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9234949" y="4322357"/>
          <a:ext cx="219075" cy="657225"/>
        </p:xfrm>
        <a:graphic>
          <a:graphicData uri="http://schemas.openxmlformats.org/presentationml/2006/ole">
            <mc:AlternateContent xmlns:mc="http://schemas.openxmlformats.org/markup-compatibility/2006">
              <mc:Choice xmlns:v="urn:schemas-microsoft-com:vml" Requires="v">
                <p:oleObj spid="_x0000_s13319" name="Equation" r:id="rId13" imgW="5791200" imgH="17373600" progId="">
                  <p:embed/>
                </p:oleObj>
              </mc:Choice>
              <mc:Fallback>
                <p:oleObj name="Equation" r:id="rId13" imgW="5791200" imgH="17373600" progId="">
                  <p:embed/>
                  <p:pic>
                    <p:nvPicPr>
                      <p:cNvPr id="0" name="图片 13318"/>
                      <p:cNvPicPr>
                        <a:picLocks noChangeAspect="1"/>
                      </p:cNvPicPr>
                      <p:nvPr/>
                    </p:nvPicPr>
                    <p:blipFill>
                      <a:blip r:embed="rId14"/>
                      <a:stretch>
                        <a:fillRect/>
                      </a:stretch>
                    </p:blipFill>
                    <p:spPr>
                      <a:xfrm>
                        <a:off x="9234949" y="4322357"/>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05559"/>
            <a:ext cx="11831400" cy="329891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(4)0.3 s=</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00" kern="0" spc="-127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,即0~0.3 s内,质点</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通过的路程</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=6</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=30 cm,</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3099"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=0.25 s时质点</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开</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始振动,故质点</a:t>
            </a:r>
            <a:r>
              <a:rPr lang="zh-CN" altLang="en-US" sz="2410" i="1" kern="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振动了0.05 s=</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,通过的路程</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1815" i="1" kern="0" baseline="-15000" dirty="0" smtClean="0">
                <a:solidFill>
                  <a:srgbClr val="000000"/>
                </a:solidFill>
                <a:latin typeface="Times New Roman" panose="02020603050405020304" pitchFamily="65" charset="-122"/>
                <a:ea typeface="楷体_GB2312" pitchFamily="65" charset="-122"/>
              </a:rPr>
              <a:t>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=5 cm。</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(5)波速由介质决定,所以波速不变。根据</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λf</a:t>
            </a:r>
            <a:r>
              <a:rPr lang="zh-CN" altLang="en-US" sz="2410" kern="0" dirty="0" smtClean="0">
                <a:solidFill>
                  <a:srgbClr val="000000"/>
                </a:solidFill>
                <a:latin typeface="Times New Roman" panose="02020603050405020304" pitchFamily="65" charset="-122"/>
                <a:ea typeface="楷体_GB2312" pitchFamily="65" charset="-122"/>
              </a:rPr>
              <a:t>可知,波长变小。质点</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做受迫振动,其振</a:t>
            </a:r>
            <a:br>
              <a:rPr dirty="0"/>
            </a:br>
            <a:r>
              <a:rPr lang="zh-CN" altLang="en-US" sz="2410" kern="0" dirty="0" smtClean="0">
                <a:solidFill>
                  <a:srgbClr val="000000"/>
                </a:solidFill>
                <a:latin typeface="Times New Roman" panose="02020603050405020304" pitchFamily="65" charset="-122"/>
                <a:ea typeface="楷体_GB2312" pitchFamily="65" charset="-122"/>
              </a:rPr>
              <a:t>动频率与波源振动频率相同,所以频率变大,根据</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118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可知,周期变小。</a:t>
            </a:r>
            <a:endParaRPr lang="zh-CN" altLang="en-US" dirty="0"/>
          </a:p>
          <a:p>
            <a:pPr marL="0" indent="0" eaLnBrk="0" latinLnBrk="1" hangingPunct="0">
              <a:lnSpc>
                <a:spcPct val="150000"/>
              </a:lnSpc>
              <a:spcBef>
                <a:spcPts val="120"/>
              </a:spcBef>
              <a:buNone/>
            </a:pPr>
            <a:r>
              <a:rPr lang="zh-CN" altLang="en-US" sz="2410" kern="0" dirty="0" smtClean="0">
                <a:solidFill>
                  <a:srgbClr val="000000"/>
                </a:solidFill>
                <a:latin typeface="Times New Roman" panose="02020603050405020304" pitchFamily="65" charset="-122"/>
                <a:ea typeface="楷体_GB2312" pitchFamily="65" charset="-122"/>
              </a:rPr>
              <a:t>(6)质点</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在0.1 s开始振动,起振方向竖直向上,其振动图像如图所示</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dirty="0" smtClean="0"/>
              <a:t> </a:t>
            </a:r>
            <a:endParaRPr lang="zh-CN" altLang="en-US" dirty="0"/>
          </a:p>
        </p:txBody>
      </p:sp>
      <p:pic>
        <p:nvPicPr>
          <p:cNvPr id="3" name="图片 3" descr="textimage24.jpeg"/>
          <p:cNvPicPr>
            <a:picLocks noChangeAspect="1"/>
          </p:cNvPicPr>
          <p:nvPr/>
        </p:nvPicPr>
        <p:blipFill>
          <a:blip r:embed="rId1"/>
          <a:stretch>
            <a:fillRect/>
          </a:stretch>
        </p:blipFill>
        <p:spPr>
          <a:xfrm>
            <a:off x="3798078" y="3570435"/>
            <a:ext cx="3424451" cy="1693410"/>
          </a:xfrm>
          <a:prstGeom prst="rect">
            <a:avLst/>
          </a:prstGeom>
        </p:spPr>
      </p:pic>
      <p:graphicFrame>
        <p:nvGraphicFramePr>
          <p:cNvPr id="5" name="对象 4"/>
          <p:cNvGraphicFramePr>
            <a:graphicFrameLocks noChangeAspect="1"/>
          </p:cNvGraphicFramePr>
          <p:nvPr/>
        </p:nvGraphicFramePr>
        <p:xfrm>
          <a:off x="1916255" y="336630"/>
          <a:ext cx="219075" cy="657225"/>
        </p:xfrm>
        <a:graphic>
          <a:graphicData uri="http://schemas.openxmlformats.org/presentationml/2006/ole">
            <mc:AlternateContent xmlns:mc="http://schemas.openxmlformats.org/markup-compatibility/2006">
              <mc:Choice xmlns:v="urn:schemas-microsoft-com:vml" Requires="v">
                <p:oleObj spid="_x0000_s14337" name="Equation" r:id="rId2" imgW="5791200" imgH="17373600" progId="">
                  <p:embed/>
                </p:oleObj>
              </mc:Choice>
              <mc:Fallback>
                <p:oleObj name="Equation" r:id="rId2" imgW="5791200" imgH="17373600" progId="">
                  <p:embed/>
                  <p:pic>
                    <p:nvPicPr>
                      <p:cNvPr id="0" name="图片 14336"/>
                      <p:cNvPicPr>
                        <a:picLocks noChangeAspect="1"/>
                      </p:cNvPicPr>
                      <p:nvPr/>
                    </p:nvPicPr>
                    <p:blipFill>
                      <a:blip r:embed="rId3"/>
                      <a:stretch>
                        <a:fillRect/>
                      </a:stretch>
                    </p:blipFill>
                    <p:spPr>
                      <a:xfrm>
                        <a:off x="1916255" y="336630"/>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237481" y="319626"/>
          <a:ext cx="819149" cy="733424"/>
        </p:xfrm>
        <a:graphic>
          <a:graphicData uri="http://schemas.openxmlformats.org/presentationml/2006/ole">
            <mc:AlternateContent xmlns:mc="http://schemas.openxmlformats.org/markup-compatibility/2006">
              <mc:Choice xmlns:v="urn:schemas-microsoft-com:vml" Requires="v">
                <p:oleObj spid="_x0000_s14338" name="Equation" r:id="rId4" imgW="21640800" imgH="19507200" progId="">
                  <p:embed/>
                </p:oleObj>
              </mc:Choice>
              <mc:Fallback>
                <p:oleObj name="Equation" r:id="rId4" imgW="21640800" imgH="19507200" progId="">
                  <p:embed/>
                  <p:pic>
                    <p:nvPicPr>
                      <p:cNvPr id="0" name="图片 14337"/>
                      <p:cNvPicPr>
                        <a:picLocks noChangeAspect="1"/>
                      </p:cNvPicPr>
                      <p:nvPr/>
                    </p:nvPicPr>
                    <p:blipFill>
                      <a:blip r:embed="rId5"/>
                      <a:stretch>
                        <a:fillRect/>
                      </a:stretch>
                    </p:blipFill>
                    <p:spPr>
                      <a:xfrm>
                        <a:off x="8237481" y="319626"/>
                        <a:ext cx="819149" cy="7334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355156" y="1067350"/>
          <a:ext cx="219075" cy="657225"/>
        </p:xfrm>
        <a:graphic>
          <a:graphicData uri="http://schemas.openxmlformats.org/presentationml/2006/ole">
            <mc:AlternateContent xmlns:mc="http://schemas.openxmlformats.org/markup-compatibility/2006">
              <mc:Choice xmlns:v="urn:schemas-microsoft-com:vml" Requires="v">
                <p:oleObj spid="_x0000_s14339" name="Equation" r:id="rId6" imgW="5791200" imgH="17373600" progId="">
                  <p:embed/>
                </p:oleObj>
              </mc:Choice>
              <mc:Fallback>
                <p:oleObj name="Equation" r:id="rId6" imgW="5791200" imgH="17373600" progId="">
                  <p:embed/>
                  <p:pic>
                    <p:nvPicPr>
                      <p:cNvPr id="0" name="图片 14338"/>
                      <p:cNvPicPr>
                        <a:picLocks noChangeAspect="1"/>
                      </p:cNvPicPr>
                      <p:nvPr/>
                    </p:nvPicPr>
                    <p:blipFill>
                      <a:blip r:embed="rId7"/>
                      <a:stretch>
                        <a:fillRect/>
                      </a:stretch>
                    </p:blipFill>
                    <p:spPr>
                      <a:xfrm>
                        <a:off x="4355156" y="1067350"/>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081798" y="2375927"/>
          <a:ext cx="266699" cy="714375"/>
        </p:xfrm>
        <a:graphic>
          <a:graphicData uri="http://schemas.openxmlformats.org/presentationml/2006/ole">
            <mc:AlternateContent xmlns:mc="http://schemas.openxmlformats.org/markup-compatibility/2006">
              <mc:Choice xmlns:v="urn:schemas-microsoft-com:vml" Requires="v">
                <p:oleObj spid="_x0000_s14340" name="Equation" r:id="rId8" imgW="7010400" imgH="18897600" progId="">
                  <p:embed/>
                </p:oleObj>
              </mc:Choice>
              <mc:Fallback>
                <p:oleObj name="Equation" r:id="rId8" imgW="7010400" imgH="18897600" progId="">
                  <p:embed/>
                  <p:pic>
                    <p:nvPicPr>
                      <p:cNvPr id="0" name="图片 14339"/>
                      <p:cNvPicPr>
                        <a:picLocks noChangeAspect="1"/>
                      </p:cNvPicPr>
                      <p:nvPr/>
                    </p:nvPicPr>
                    <p:blipFill>
                      <a:blip r:embed="rId9"/>
                      <a:stretch>
                        <a:fillRect/>
                      </a:stretch>
                    </p:blipFill>
                    <p:spPr>
                      <a:xfrm>
                        <a:off x="7081798" y="2375927"/>
                        <a:ext cx="266699" cy="714375"/>
                      </a:xfrm>
                      <a:prstGeom prst="rect">
                        <a:avLst/>
                      </a:prstGeom>
                      <a:noFill/>
                      <a:ln w="9525">
                        <a:noFill/>
                      </a:ln>
                    </p:spPr>
                  </p:pic>
                </p:oleObj>
              </mc:Fallback>
            </mc:AlternateContent>
          </a:graphicData>
        </a:graphic>
      </p:graphicFrame>
      <p:sp>
        <p:nvSpPr>
          <p:cNvPr id="9" name="TextBox 2"/>
          <p:cNvSpPr txBox="1"/>
          <p:nvPr/>
        </p:nvSpPr>
        <p:spPr>
          <a:xfrm>
            <a:off x="468000" y="5206247"/>
            <a:ext cx="11831400" cy="129702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(7)设经</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时刻质点</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起振,再经过</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pitchFamily="65" charset="-122"/>
                <a:ea typeface="楷体_GB2312" pitchFamily="65" charset="-122"/>
              </a:rPr>
              <a:t>时间质点</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第一次到达波谷,则</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155" kern="0" spc="-45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=1.3 s,</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65" kern="0" spc="-1340"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endParaRPr lang="en-US" altLang="zh-CN" sz="2410" kern="0" dirty="0" smtClean="0">
              <a:solidFill>
                <a:srgbClr val="000000"/>
              </a:solidFill>
              <a:latin typeface="Times New Roman" panose="02020603050405020304" pitchFamily="65" charset="-122"/>
              <a:ea typeface="楷体_GB2312"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.15 </a:t>
            </a:r>
            <a:r>
              <a:rPr lang="zh-CN" altLang="en-US" sz="2410" kern="0" dirty="0" smtClean="0">
                <a:solidFill>
                  <a:srgbClr val="000000"/>
                </a:solidFill>
                <a:latin typeface="Times New Roman" panose="02020603050405020304" pitchFamily="65" charset="-122"/>
                <a:ea typeface="楷体_GB2312" pitchFamily="65" charset="-122"/>
              </a:rPr>
              <a:t>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pitchFamily="65" charset="-122"/>
                <a:ea typeface="楷体_GB2312" pitchFamily="65" charset="-122"/>
              </a:rPr>
              <a:t>=1.45 s</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10" name="对象 9"/>
          <p:cNvGraphicFramePr>
            <a:graphicFrameLocks noChangeAspect="1"/>
          </p:cNvGraphicFramePr>
          <p:nvPr/>
        </p:nvGraphicFramePr>
        <p:xfrm>
          <a:off x="8978923" y="5287349"/>
          <a:ext cx="342899" cy="676274"/>
        </p:xfrm>
        <a:graphic>
          <a:graphicData uri="http://schemas.openxmlformats.org/presentationml/2006/ole">
            <mc:AlternateContent xmlns:mc="http://schemas.openxmlformats.org/markup-compatibility/2006">
              <mc:Choice xmlns:v="urn:schemas-microsoft-com:vml" Requires="v">
                <p:oleObj spid="_x0000_s14341" name="Equation" r:id="rId10" imgW="9144000" imgH="17983200" progId="">
                  <p:embed/>
                </p:oleObj>
              </mc:Choice>
              <mc:Fallback>
                <p:oleObj name="Equation" r:id="rId10" imgW="9144000" imgH="17983200" progId="">
                  <p:embed/>
                  <p:pic>
                    <p:nvPicPr>
                      <p:cNvPr id="0" name="图片 14340"/>
                      <p:cNvPicPr>
                        <a:picLocks noChangeAspect="1"/>
                      </p:cNvPicPr>
                      <p:nvPr/>
                    </p:nvPicPr>
                    <p:blipFill>
                      <a:blip r:embed="rId11"/>
                      <a:stretch>
                        <a:fillRect/>
                      </a:stretch>
                    </p:blipFill>
                    <p:spPr>
                      <a:xfrm>
                        <a:off x="8978923" y="5287349"/>
                        <a:ext cx="342899" cy="67627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0483069" y="5304762"/>
          <a:ext cx="219075" cy="657225"/>
        </p:xfrm>
        <a:graphic>
          <a:graphicData uri="http://schemas.openxmlformats.org/presentationml/2006/ole">
            <mc:AlternateContent xmlns:mc="http://schemas.openxmlformats.org/markup-compatibility/2006">
              <mc:Choice xmlns:v="urn:schemas-microsoft-com:vml" Requires="v">
                <p:oleObj spid="_x0000_s14342" name="Equation" r:id="rId12" imgW="5791200" imgH="17373600" progId="">
                  <p:embed/>
                </p:oleObj>
              </mc:Choice>
              <mc:Fallback>
                <p:oleObj name="Equation" r:id="rId12" imgW="5791200" imgH="17373600" progId="">
                  <p:embed/>
                  <p:pic>
                    <p:nvPicPr>
                      <p:cNvPr id="0" name="图片 14341"/>
                      <p:cNvPicPr>
                        <a:picLocks noChangeAspect="1"/>
                      </p:cNvPicPr>
                      <p:nvPr/>
                    </p:nvPicPr>
                    <p:blipFill>
                      <a:blip r:embed="rId13"/>
                      <a:stretch>
                        <a:fillRect/>
                      </a:stretch>
                    </p:blipFill>
                    <p:spPr>
                      <a:xfrm>
                        <a:off x="10483069" y="5304762"/>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5964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波传播的周期性和多解性问题</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1.造成波传播多解的主要因素</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(1)周期性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时间周期性:时间间隔Δ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与周期</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的关系不明确。</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空间周期性:波传播距离Δ</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与波长</a:t>
            </a:r>
            <a:r>
              <a:rPr lang="zh-CN" altLang="en-US" sz="2410" i="1" kern="0" dirty="0" smtClean="0">
                <a:solidFill>
                  <a:srgbClr val="000000"/>
                </a:solidFill>
                <a:latin typeface="Times New Roman" panose="02020603050405020304" pitchFamily="65" charset="-122"/>
                <a:ea typeface="华文细黑" panose="02010600040101010101" pitchFamily="65" charset="-122"/>
              </a:rPr>
              <a:t>λ</a:t>
            </a:r>
            <a:r>
              <a:rPr lang="zh-CN" altLang="en-US" sz="2410" kern="0" dirty="0" smtClean="0">
                <a:solidFill>
                  <a:srgbClr val="000000"/>
                </a:solidFill>
                <a:latin typeface="Times New Roman" panose="02020603050405020304" pitchFamily="65" charset="-122"/>
                <a:ea typeface="华文细黑" panose="02010600040101010101" pitchFamily="65" charset="-122"/>
              </a:rPr>
              <a:t>的关系不明确。</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(2)双向性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传播方向双向性:波的传播方向不确定</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振动方向双向性:质点振动方向不确定</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弹簧振子　简谐运动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1.弹簧振子</a:t>
            </a:r>
            <a:endParaRPr lang="zh-CN" altLang="en-US" b="1" dirty="0"/>
          </a:p>
        </p:txBody>
      </p:sp>
      <p:graphicFrame>
        <p:nvGraphicFramePr>
          <p:cNvPr id="3" name="表格 2"/>
          <p:cNvGraphicFramePr>
            <a:graphicFrameLocks noGrp="1"/>
          </p:cNvGraphicFramePr>
          <p:nvPr/>
        </p:nvGraphicFramePr>
        <p:xfrm>
          <a:off x="468000" y="1491443"/>
          <a:ext cx="11268000" cy="4718366"/>
        </p:xfrm>
        <a:graphic>
          <a:graphicData uri="http://schemas.openxmlformats.org/drawingml/2006/table">
            <a:tbl>
              <a:tblPr/>
              <a:tblGrid>
                <a:gridCol w="3756000"/>
                <a:gridCol w="3756000"/>
                <a:gridCol w="3756000"/>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模型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弹簧振子</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159264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示意图</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6530" kern="0" spc="14469" dirty="0" smtClean="0">
                          <a:solidFill>
                            <a:srgbClr val="000000"/>
                          </a:solidFill>
                          <a:latin typeface="Times New Roman" panose="02020603050405020304" pitchFamily="65" charset="-122"/>
                          <a:ea typeface="华文细黑" panose="02010600040101010101" pitchFamily="65" charset="-122"/>
                        </a:rPr>
                        <a:t> </a:t>
                      </a:r>
                      <a:endParaRPr lang="zh-CN" altLang="en-US" sz="6530" kern="0" spc="14469"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4735" kern="0" spc="2990" dirty="0" smtClean="0">
                          <a:solidFill>
                            <a:srgbClr val="000000"/>
                          </a:solidFill>
                          <a:latin typeface="Times New Roman" panose="02020603050405020304" pitchFamily="65" charset="-122"/>
                          <a:ea typeface="华文细黑" panose="02010600040101010101" pitchFamily="65" charset="-122"/>
                        </a:rPr>
                        <a:t> </a:t>
                      </a:r>
                      <a:endParaRPr lang="zh-CN" altLang="en-US" sz="4735" kern="0" spc="299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8486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简谐运动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条件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(1)弹簧质量忽略不计</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(2)无摩擦等阻力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(3)在弹簧弹性限度内</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回复力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由弹簧弹力提供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由弹力与重力的合力提供</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平衡位置</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弹簧原长处</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kx=mg</a:t>
                      </a:r>
                      <a:r>
                        <a:rPr lang="zh-CN" altLang="en-US" sz="2010" kern="0" dirty="0" smtClean="0">
                          <a:solidFill>
                            <a:srgbClr val="000000"/>
                          </a:solidFill>
                          <a:latin typeface="Times New Roman" panose="02020603050405020304" pitchFamily="65" charset="-122"/>
                          <a:ea typeface="华文细黑" panose="02010600040101010101" pitchFamily="65" charset="-122"/>
                        </a:rPr>
                        <a:t>处</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0.jpeg"/>
          <p:cNvPicPr>
            <a:picLocks noChangeAspect="1"/>
          </p:cNvPicPr>
          <p:nvPr/>
        </p:nvPicPr>
        <p:blipFill>
          <a:blip r:embed="rId1"/>
          <a:stretch>
            <a:fillRect/>
          </a:stretch>
        </p:blipFill>
        <p:spPr>
          <a:xfrm>
            <a:off x="5155400" y="2051670"/>
            <a:ext cx="1807600" cy="1291142"/>
          </a:xfrm>
          <a:prstGeom prst="rect">
            <a:avLst/>
          </a:prstGeom>
        </p:spPr>
      </p:pic>
      <p:pic>
        <p:nvPicPr>
          <p:cNvPr id="5" name="图片 4" descr="textimage1.jpeg"/>
          <p:cNvPicPr>
            <a:picLocks noChangeAspect="1"/>
          </p:cNvPicPr>
          <p:nvPr/>
        </p:nvPicPr>
        <p:blipFill>
          <a:blip r:embed="rId2"/>
          <a:stretch>
            <a:fillRect/>
          </a:stretch>
        </p:blipFill>
        <p:spPr>
          <a:xfrm>
            <a:off x="9084490" y="2080076"/>
            <a:ext cx="981074" cy="138112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9040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.解决波的多解问题的思路</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(1)首先找出造成多解的原因。</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(2)列多解性的关系式,例如时间的关系式</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t</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nT</a:t>
            </a:r>
            <a:r>
              <a:rPr lang="zh-CN" altLang="en-US" sz="2410" u="sng" kern="0" dirty="0" smtClean="0">
                <a:solidFill>
                  <a:srgbClr val="000000"/>
                </a:solidFill>
                <a:latin typeface="Times New Roman" panose="02020603050405020304" pitchFamily="65" charset="-122"/>
                <a:ea typeface="华文细黑" panose="02010600040101010101" pitchFamily="65" charset="-122"/>
              </a:rPr>
              <a:t>+Δ</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t</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n</a:t>
            </a:r>
            <a:r>
              <a:rPr lang="zh-CN" altLang="en-US" sz="2410" u="sng" kern="0" dirty="0" smtClean="0">
                <a:solidFill>
                  <a:srgbClr val="000000"/>
                </a:solidFill>
                <a:latin typeface="Times New Roman" panose="02020603050405020304" pitchFamily="65" charset="-122"/>
                <a:ea typeface="华文细黑" panose="02010600040101010101" pitchFamily="65" charset="-122"/>
              </a:rPr>
              <a:t>=0,1,2,</a:t>
            </a:r>
            <a:r>
              <a:rPr lang="zh-CN" altLang="en-US" sz="2410" u="sng" kern="0" dirty="0" smtClean="0">
                <a:solidFill>
                  <a:srgbClr val="000000"/>
                </a:solidFill>
                <a:latin typeface="黑体" panose="02010609060101010101"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,传播距离的关系式</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x</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nλ</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Δ</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x</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n</a:t>
            </a:r>
            <a:r>
              <a:rPr lang="zh-CN" altLang="en-US" sz="2410" u="sng" kern="0" dirty="0" smtClean="0">
                <a:solidFill>
                  <a:srgbClr val="000000"/>
                </a:solidFill>
                <a:latin typeface="Times New Roman" panose="02020603050405020304" pitchFamily="65" charset="-122"/>
                <a:ea typeface="华文细黑" panose="02010600040101010101" pitchFamily="65" charset="-122"/>
              </a:rPr>
              <a:t>=0,1,2,</a:t>
            </a:r>
            <a:r>
              <a:rPr lang="zh-CN" altLang="en-US" sz="2410" u="sng" kern="0" dirty="0" smtClean="0">
                <a:solidFill>
                  <a:srgbClr val="000000"/>
                </a:solidFill>
                <a:latin typeface="黑体" panose="02010609060101010101"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(3)根据需要应用波速</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或</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0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λf</a:t>
            </a:r>
            <a:r>
              <a:rPr lang="zh-CN" altLang="en-US" sz="2410" kern="0" dirty="0" smtClean="0">
                <a:solidFill>
                  <a:srgbClr val="000000"/>
                </a:solidFill>
                <a:latin typeface="Times New Roman" panose="02020603050405020304" pitchFamily="65" charset="-122"/>
                <a:ea typeface="华文细黑" panose="02010600040101010101" pitchFamily="65" charset="-122"/>
              </a:rPr>
              <a:t>等有关规律求解。</a:t>
            </a:r>
            <a:endParaRPr lang="zh-CN" altLang="en-US" dirty="0"/>
          </a:p>
        </p:txBody>
      </p:sp>
      <p:graphicFrame>
        <p:nvGraphicFramePr>
          <p:cNvPr id="4" name="对象 3"/>
          <p:cNvGraphicFramePr>
            <a:graphicFrameLocks noChangeAspect="1"/>
          </p:cNvGraphicFramePr>
          <p:nvPr/>
        </p:nvGraphicFramePr>
        <p:xfrm>
          <a:off x="3580014" y="2991641"/>
          <a:ext cx="371474" cy="657224"/>
        </p:xfrm>
        <a:graphic>
          <a:graphicData uri="http://schemas.openxmlformats.org/presentationml/2006/ole">
            <mc:AlternateContent xmlns:mc="http://schemas.openxmlformats.org/markup-compatibility/2006">
              <mc:Choice xmlns:v="urn:schemas-microsoft-com:vml" Requires="v">
                <p:oleObj spid="_x0000_s15361" name="Equation" r:id="rId1" imgW="9753600" imgH="17373600" progId="">
                  <p:embed/>
                </p:oleObj>
              </mc:Choice>
              <mc:Fallback>
                <p:oleObj name="Equation" r:id="rId1" imgW="9753600" imgH="17373600" progId="">
                  <p:embed/>
                  <p:pic>
                    <p:nvPicPr>
                      <p:cNvPr id="0" name="图片 15360"/>
                      <p:cNvPicPr>
                        <a:picLocks noChangeAspect="1"/>
                      </p:cNvPicPr>
                      <p:nvPr/>
                    </p:nvPicPr>
                    <p:blipFill>
                      <a:blip r:embed="rId2"/>
                      <a:stretch>
                        <a:fillRect/>
                      </a:stretch>
                    </p:blipFill>
                    <p:spPr>
                      <a:xfrm>
                        <a:off x="3580014" y="2991641"/>
                        <a:ext cx="3714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564702" y="2991641"/>
          <a:ext cx="257175" cy="657225"/>
        </p:xfrm>
        <a:graphic>
          <a:graphicData uri="http://schemas.openxmlformats.org/presentationml/2006/ole">
            <mc:AlternateContent xmlns:mc="http://schemas.openxmlformats.org/markup-compatibility/2006">
              <mc:Choice xmlns:v="urn:schemas-microsoft-com:vml" Requires="v">
                <p:oleObj spid="_x0000_s15362" name="Equation" r:id="rId3" imgW="6705600" imgH="17373600" progId="">
                  <p:embed/>
                </p:oleObj>
              </mc:Choice>
              <mc:Fallback>
                <p:oleObj name="Equation" r:id="rId3" imgW="6705600" imgH="17373600" progId="">
                  <p:embed/>
                  <p:pic>
                    <p:nvPicPr>
                      <p:cNvPr id="0" name="图片 15361"/>
                      <p:cNvPicPr>
                        <a:picLocks noChangeAspect="1"/>
                      </p:cNvPicPr>
                      <p:nvPr/>
                    </p:nvPicPr>
                    <p:blipFill>
                      <a:blip r:embed="rId4"/>
                      <a:stretch>
                        <a:fillRect/>
                      </a:stretch>
                    </p:blipFill>
                    <p:spPr>
                      <a:xfrm>
                        <a:off x="4564702" y="2991641"/>
                        <a:ext cx="2571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3472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(2024届安徽滁州模拟)</a:t>
            </a:r>
            <a:r>
              <a:rPr lang="zh-CN" altLang="en-US" sz="2410" kern="0" dirty="0" smtClean="0">
                <a:solidFill>
                  <a:srgbClr val="000000"/>
                </a:solidFill>
                <a:latin typeface="Times New Roman" panose="02020603050405020304" pitchFamily="65" charset="-122"/>
                <a:ea typeface="华文细黑" panose="02010600040101010101" pitchFamily="65" charset="-122"/>
              </a:rPr>
              <a:t>一列简谐横波在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=0时刻的波形如图中的实线所示,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02 s时刻的波形如图中虚线所示。若该波的周期</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大于0.02 s,则该波的传播速度可能</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9715" kern="0" spc="39032"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6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A.2 m/s　　　    B.3 m/s　　　    C.4 m/s　　　    D.5 m/s</a:t>
            </a:r>
            <a:endParaRPr lang="zh-CN" altLang="en-US" dirty="0"/>
          </a:p>
        </p:txBody>
      </p:sp>
      <p:pic>
        <p:nvPicPr>
          <p:cNvPr id="3" name="图片 3" descr="textimage25.jpeg"/>
          <p:cNvPicPr>
            <a:picLocks noChangeAspect="1"/>
          </p:cNvPicPr>
          <p:nvPr/>
        </p:nvPicPr>
        <p:blipFill>
          <a:blip r:embed="rId1"/>
          <a:stretch>
            <a:fillRect/>
          </a:stretch>
        </p:blipFill>
        <p:spPr>
          <a:xfrm>
            <a:off x="2655070" y="2205823"/>
            <a:ext cx="5745038" cy="2404077"/>
          </a:xfrm>
          <a:prstGeom prst="rect">
            <a:avLst/>
          </a:prstGeom>
        </p:spPr>
      </p:pic>
      <p:sp>
        <p:nvSpPr>
          <p:cNvPr id="4" name="文本框 8"/>
          <p:cNvSpPr txBox="1"/>
          <p:nvPr/>
        </p:nvSpPr>
        <p:spPr>
          <a:xfrm>
            <a:off x="1297748"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00274" y="562749"/>
            <a:ext cx="11831400" cy="46533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解法一　质点振动法</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若波向右传播,则在</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=0时刻,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=4 m处的质点向上振动,设经历Δ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时间后质点运动到波峰</a:t>
            </a:r>
            <a:br>
              <a:rPr dirty="0"/>
            </a:br>
            <a:r>
              <a:rPr lang="zh-CN" altLang="en-US" sz="2410" kern="0" dirty="0" smtClean="0">
                <a:solidFill>
                  <a:srgbClr val="000000"/>
                </a:solidFill>
                <a:latin typeface="Times New Roman" panose="02020603050405020304" pitchFamily="65" charset="-122"/>
                <a:ea typeface="楷体_GB2312" pitchFamily="65" charset="-122"/>
              </a:rPr>
              <a:t>的位置,则Δ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3474"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=0,1,2,3,</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),即</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00" kern="0" spc="247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00" kern="0" spc="247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=0,1,2,3,</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),当</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=0时,</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=0.08 s&gt;</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0.02 s,符合要求,此时</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0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 m/s。当</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1时,</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0.016 s&lt;0.02 s,不符合要求。若波向左</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传播,则在</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=0时刻,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=4 m处的质点向下振动,设经历Δ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时间后质点运动到波峰的位置,则</a:t>
            </a:r>
            <a:br>
              <a:rPr dirty="0"/>
            </a:b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3474"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=0,1,2,3,</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),即</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00" kern="0" spc="269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00" kern="0" spc="269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=0,1,2,3,</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),当</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=0时,</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00" kern="0" spc="134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s&gt;0.02 s,符</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合要求,此时</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0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=3 m/s。当</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1时,</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黑体" panose="02010609060101010101" pitchFamily="65" charset="-122"/>
                <a:ea typeface="楷体_GB2312" pitchFamily="65" charset="-122"/>
              </a:rPr>
              <a:t>≤</a:t>
            </a:r>
            <a:r>
              <a:rPr lang="zh-CN" altLang="en-US" sz="3090" kern="0" spc="12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s&lt;0.02 s,不符合要求。综上所述,</a:t>
            </a:r>
            <a:r>
              <a:rPr lang="zh-CN" altLang="en-US" sz="2410" kern="0" dirty="0" smtClean="0">
                <a:solidFill>
                  <a:srgbClr val="C00000"/>
                </a:solidFill>
                <a:latin typeface="Times New Roman" panose="02020603050405020304" pitchFamily="65" charset="-122"/>
                <a:ea typeface="楷体_GB2312" pitchFamily="65" charset="-122"/>
              </a:rPr>
              <a:t>B正确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2222868" y="1792773"/>
          <a:ext cx="866775" cy="733425"/>
        </p:xfrm>
        <a:graphic>
          <a:graphicData uri="http://schemas.openxmlformats.org/presentationml/2006/ole">
            <mc:AlternateContent xmlns:mc="http://schemas.openxmlformats.org/markup-compatibility/2006">
              <mc:Choice xmlns:v="urn:schemas-microsoft-com:vml" Requires="v">
                <p:oleObj spid="_x0000_s16385" name="Equation" r:id="rId1" imgW="22860000" imgH="19507200" progId="">
                  <p:embed/>
                </p:oleObj>
              </mc:Choice>
              <mc:Fallback>
                <p:oleObj name="Equation" r:id="rId1" imgW="22860000" imgH="19507200" progId="">
                  <p:embed/>
                  <p:pic>
                    <p:nvPicPr>
                      <p:cNvPr id="0" name="图片 16384"/>
                      <p:cNvPicPr>
                        <a:picLocks noChangeAspect="1"/>
                      </p:cNvPicPr>
                      <p:nvPr/>
                    </p:nvPicPr>
                    <p:blipFill>
                      <a:blip r:embed="rId2"/>
                      <a:stretch>
                        <a:fillRect/>
                      </a:stretch>
                    </p:blipFill>
                    <p:spPr>
                      <a:xfrm>
                        <a:off x="2222868" y="1792773"/>
                        <a:ext cx="866775" cy="7334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734541" y="1809777"/>
          <a:ext cx="695324" cy="657224"/>
        </p:xfrm>
        <a:graphic>
          <a:graphicData uri="http://schemas.openxmlformats.org/presentationml/2006/ole">
            <mc:AlternateContent xmlns:mc="http://schemas.openxmlformats.org/markup-compatibility/2006">
              <mc:Choice xmlns:v="urn:schemas-microsoft-com:vml" Requires="v">
                <p:oleObj spid="_x0000_s16386" name="Equation" r:id="rId3" imgW="18288000" imgH="17373600" progId="">
                  <p:embed/>
                </p:oleObj>
              </mc:Choice>
              <mc:Fallback>
                <p:oleObj name="Equation" r:id="rId3" imgW="18288000" imgH="17373600" progId="">
                  <p:embed/>
                  <p:pic>
                    <p:nvPicPr>
                      <p:cNvPr id="0" name="图片 16385"/>
                      <p:cNvPicPr>
                        <a:picLocks noChangeAspect="1"/>
                      </p:cNvPicPr>
                      <p:nvPr/>
                    </p:nvPicPr>
                    <p:blipFill>
                      <a:blip r:embed="rId4"/>
                      <a:stretch>
                        <a:fillRect/>
                      </a:stretch>
                    </p:blipFill>
                    <p:spPr>
                      <a:xfrm>
                        <a:off x="5734541" y="1809777"/>
                        <a:ext cx="69532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602439" y="1809777"/>
          <a:ext cx="695324" cy="657224"/>
        </p:xfrm>
        <a:graphic>
          <a:graphicData uri="http://schemas.openxmlformats.org/presentationml/2006/ole">
            <mc:AlternateContent xmlns:mc="http://schemas.openxmlformats.org/markup-compatibility/2006">
              <mc:Choice xmlns:v="urn:schemas-microsoft-com:vml" Requires="v">
                <p:oleObj spid="_x0000_s16387" name="Equation" r:id="rId5" imgW="18288000" imgH="17373600" progId="">
                  <p:embed/>
                </p:oleObj>
              </mc:Choice>
              <mc:Fallback>
                <p:oleObj name="Equation" r:id="rId5" imgW="18288000" imgH="17373600" progId="">
                  <p:embed/>
                  <p:pic>
                    <p:nvPicPr>
                      <p:cNvPr id="0" name="图片 16386"/>
                      <p:cNvPicPr>
                        <a:picLocks noChangeAspect="1"/>
                      </p:cNvPicPr>
                      <p:nvPr/>
                    </p:nvPicPr>
                    <p:blipFill>
                      <a:blip r:embed="rId6"/>
                      <a:stretch>
                        <a:fillRect/>
                      </a:stretch>
                    </p:blipFill>
                    <p:spPr>
                      <a:xfrm>
                        <a:off x="6602439" y="1809777"/>
                        <a:ext cx="6953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495296" y="2540497"/>
          <a:ext cx="257174" cy="657224"/>
        </p:xfrm>
        <a:graphic>
          <a:graphicData uri="http://schemas.openxmlformats.org/presentationml/2006/ole">
            <mc:AlternateContent xmlns:mc="http://schemas.openxmlformats.org/markup-compatibility/2006">
              <mc:Choice xmlns:v="urn:schemas-microsoft-com:vml" Requires="v">
                <p:oleObj spid="_x0000_s16388" name="Equation" r:id="rId7" imgW="6705600" imgH="17373600" progId="">
                  <p:embed/>
                </p:oleObj>
              </mc:Choice>
              <mc:Fallback>
                <p:oleObj name="Equation" r:id="rId7" imgW="6705600" imgH="17373600" progId="">
                  <p:embed/>
                  <p:pic>
                    <p:nvPicPr>
                      <p:cNvPr id="0" name="图片 16387"/>
                      <p:cNvPicPr>
                        <a:picLocks noChangeAspect="1"/>
                      </p:cNvPicPr>
                      <p:nvPr/>
                    </p:nvPicPr>
                    <p:blipFill>
                      <a:blip r:embed="rId8"/>
                      <a:stretch>
                        <a:fillRect/>
                      </a:stretch>
                    </p:blipFill>
                    <p:spPr>
                      <a:xfrm>
                        <a:off x="3495296" y="2540497"/>
                        <a:ext cx="25717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922368" y="3825034"/>
          <a:ext cx="866775" cy="733425"/>
        </p:xfrm>
        <a:graphic>
          <a:graphicData uri="http://schemas.openxmlformats.org/presentationml/2006/ole">
            <mc:AlternateContent xmlns:mc="http://schemas.openxmlformats.org/markup-compatibility/2006">
              <mc:Choice xmlns:v="urn:schemas-microsoft-com:vml" Requires="v">
                <p:oleObj spid="_x0000_s16389" name="Equation" r:id="rId9" imgW="22860000" imgH="19507200" progId="">
                  <p:embed/>
                </p:oleObj>
              </mc:Choice>
              <mc:Fallback>
                <p:oleObj name="Equation" r:id="rId9" imgW="22860000" imgH="19507200" progId="">
                  <p:embed/>
                  <p:pic>
                    <p:nvPicPr>
                      <p:cNvPr id="0" name="图片 16388"/>
                      <p:cNvPicPr>
                        <a:picLocks noChangeAspect="1"/>
                      </p:cNvPicPr>
                      <p:nvPr/>
                    </p:nvPicPr>
                    <p:blipFill>
                      <a:blip r:embed="rId10"/>
                      <a:stretch>
                        <a:fillRect/>
                      </a:stretch>
                    </p:blipFill>
                    <p:spPr>
                      <a:xfrm>
                        <a:off x="922368" y="3825034"/>
                        <a:ext cx="866775" cy="7334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434041" y="3842038"/>
          <a:ext cx="723900" cy="657224"/>
        </p:xfrm>
        <a:graphic>
          <a:graphicData uri="http://schemas.openxmlformats.org/presentationml/2006/ole">
            <mc:AlternateContent xmlns:mc="http://schemas.openxmlformats.org/markup-compatibility/2006">
              <mc:Choice xmlns:v="urn:schemas-microsoft-com:vml" Requires="v">
                <p:oleObj spid="_x0000_s16390" name="Equation" r:id="rId11" imgW="19202400" imgH="17373600" progId="">
                  <p:embed/>
                </p:oleObj>
              </mc:Choice>
              <mc:Fallback>
                <p:oleObj name="Equation" r:id="rId11" imgW="19202400" imgH="17373600" progId="">
                  <p:embed/>
                  <p:pic>
                    <p:nvPicPr>
                      <p:cNvPr id="0" name="图片 16389"/>
                      <p:cNvPicPr>
                        <a:picLocks noChangeAspect="1"/>
                      </p:cNvPicPr>
                      <p:nvPr/>
                    </p:nvPicPr>
                    <p:blipFill>
                      <a:blip r:embed="rId12"/>
                      <a:stretch>
                        <a:fillRect/>
                      </a:stretch>
                    </p:blipFill>
                    <p:spPr>
                      <a:xfrm>
                        <a:off x="4434041" y="3842038"/>
                        <a:ext cx="723900"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5330514" y="3842038"/>
          <a:ext cx="723900" cy="657225"/>
        </p:xfrm>
        <a:graphic>
          <a:graphicData uri="http://schemas.openxmlformats.org/presentationml/2006/ole">
            <mc:AlternateContent xmlns:mc="http://schemas.openxmlformats.org/markup-compatibility/2006">
              <mc:Choice xmlns:v="urn:schemas-microsoft-com:vml" Requires="v">
                <p:oleObj spid="_x0000_s16391" name="Equation" r:id="rId13" imgW="19202400" imgH="17373600" progId="">
                  <p:embed/>
                </p:oleObj>
              </mc:Choice>
              <mc:Fallback>
                <p:oleObj name="Equation" r:id="rId13" imgW="19202400" imgH="17373600" progId="">
                  <p:embed/>
                  <p:pic>
                    <p:nvPicPr>
                      <p:cNvPr id="0" name="图片 16390"/>
                      <p:cNvPicPr>
                        <a:picLocks noChangeAspect="1"/>
                      </p:cNvPicPr>
                      <p:nvPr/>
                    </p:nvPicPr>
                    <p:blipFill>
                      <a:blip r:embed="rId14"/>
                      <a:stretch>
                        <a:fillRect/>
                      </a:stretch>
                    </p:blipFill>
                    <p:spPr>
                      <a:xfrm>
                        <a:off x="5330514" y="3842038"/>
                        <a:ext cx="723900"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9587743" y="3842038"/>
          <a:ext cx="552450" cy="657225"/>
        </p:xfrm>
        <a:graphic>
          <a:graphicData uri="http://schemas.openxmlformats.org/presentationml/2006/ole">
            <mc:AlternateContent xmlns:mc="http://schemas.openxmlformats.org/markup-compatibility/2006">
              <mc:Choice xmlns:v="urn:schemas-microsoft-com:vml" Requires="v">
                <p:oleObj spid="_x0000_s16392" name="Equation" r:id="rId15" imgW="14630400" imgH="17373600" progId="">
                  <p:embed/>
                </p:oleObj>
              </mc:Choice>
              <mc:Fallback>
                <p:oleObj name="Equation" r:id="rId15" imgW="14630400" imgH="17373600" progId="">
                  <p:embed/>
                  <p:pic>
                    <p:nvPicPr>
                      <p:cNvPr id="0" name="图片 16391"/>
                      <p:cNvPicPr>
                        <a:picLocks noChangeAspect="1"/>
                      </p:cNvPicPr>
                      <p:nvPr/>
                    </p:nvPicPr>
                    <p:blipFill>
                      <a:blip r:embed="rId16"/>
                      <a:stretch>
                        <a:fillRect/>
                      </a:stretch>
                    </p:blipFill>
                    <p:spPr>
                      <a:xfrm>
                        <a:off x="9587743" y="3842038"/>
                        <a:ext cx="552450"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2381713" y="4572758"/>
          <a:ext cx="257174" cy="657224"/>
        </p:xfrm>
        <a:graphic>
          <a:graphicData uri="http://schemas.openxmlformats.org/presentationml/2006/ole">
            <mc:AlternateContent xmlns:mc="http://schemas.openxmlformats.org/markup-compatibility/2006">
              <mc:Choice xmlns:v="urn:schemas-microsoft-com:vml" Requires="v">
                <p:oleObj spid="_x0000_s16393" name="Equation" r:id="rId17" imgW="6705600" imgH="17373600" progId="">
                  <p:embed/>
                </p:oleObj>
              </mc:Choice>
              <mc:Fallback>
                <p:oleObj name="Equation" r:id="rId17" imgW="6705600" imgH="17373600" progId="">
                  <p:embed/>
                  <p:pic>
                    <p:nvPicPr>
                      <p:cNvPr id="0" name="图片 16392"/>
                      <p:cNvPicPr>
                        <a:picLocks noChangeAspect="1"/>
                      </p:cNvPicPr>
                      <p:nvPr/>
                    </p:nvPicPr>
                    <p:blipFill>
                      <a:blip r:embed="rId18"/>
                      <a:stretch>
                        <a:fillRect/>
                      </a:stretch>
                    </p:blipFill>
                    <p:spPr>
                      <a:xfrm>
                        <a:off x="2381713" y="4572758"/>
                        <a:ext cx="257174"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5563802" y="4572758"/>
          <a:ext cx="552449" cy="657224"/>
        </p:xfrm>
        <a:graphic>
          <a:graphicData uri="http://schemas.openxmlformats.org/presentationml/2006/ole">
            <mc:AlternateContent xmlns:mc="http://schemas.openxmlformats.org/markup-compatibility/2006">
              <mc:Choice xmlns:v="urn:schemas-microsoft-com:vml" Requires="v">
                <p:oleObj spid="_x0000_s16394" name="Equation" r:id="rId19" imgW="14630400" imgH="17373600" progId="">
                  <p:embed/>
                </p:oleObj>
              </mc:Choice>
              <mc:Fallback>
                <p:oleObj name="Equation" r:id="rId19" imgW="14630400" imgH="17373600" progId="">
                  <p:embed/>
                  <p:pic>
                    <p:nvPicPr>
                      <p:cNvPr id="0" name="图片 16393"/>
                      <p:cNvPicPr>
                        <a:picLocks noChangeAspect="1"/>
                      </p:cNvPicPr>
                      <p:nvPr/>
                    </p:nvPicPr>
                    <p:blipFill>
                      <a:blip r:embed="rId20"/>
                      <a:stretch>
                        <a:fillRect/>
                      </a:stretch>
                    </p:blipFill>
                    <p:spPr>
                      <a:xfrm>
                        <a:off x="5563802" y="4572758"/>
                        <a:ext cx="552449"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819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解法二　波形平移法</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若波向右传播,只有当波传播的距离为Δ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=(0.02+0.08</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 m(</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=0,1,2,3,</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)时,实线才会和</a:t>
            </a:r>
            <a:br>
              <a:rPr dirty="0"/>
            </a:br>
            <a:r>
              <a:rPr lang="zh-CN" altLang="en-US" sz="2410" kern="0" dirty="0" smtClean="0">
                <a:solidFill>
                  <a:srgbClr val="000000"/>
                </a:solidFill>
                <a:latin typeface="Times New Roman" panose="02020603050405020304" pitchFamily="65" charset="-122"/>
                <a:ea typeface="楷体_GB2312" pitchFamily="65" charset="-122"/>
              </a:rPr>
              <a:t>虚线重合,即</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=0时的波形才会演变成</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=0.02 s时的波形,故Δ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=0.02 s,有</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=(1+4</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 m/s</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=0,1,2,3,</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3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=0,1,2,3,</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),当</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=0时,</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=0.08 s&gt;0.02 s,符合要求,此时</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=1 m</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/s;当</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1时,</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0.016 s&lt;0.02 s,不符合要求。若波向左传播,只有当波传播的距离为Δ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br>
              <a:rPr dirty="0"/>
            </a:br>
            <a:r>
              <a:rPr lang="zh-CN" altLang="en-US" sz="2410" kern="0" dirty="0" smtClean="0">
                <a:solidFill>
                  <a:srgbClr val="000000"/>
                </a:solidFill>
                <a:latin typeface="Times New Roman" panose="02020603050405020304" pitchFamily="65" charset="-122"/>
                <a:ea typeface="楷体_GB2312" pitchFamily="65" charset="-122"/>
              </a:rPr>
              <a:t>(0.06+0.08</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 m(</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=0,1,2,3,</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)时,实线才会和虚线重合,即</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=0时刻的波形才会演变成</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a:t>
            </a:r>
            <a:br>
              <a:rPr dirty="0"/>
            </a:br>
            <a:r>
              <a:rPr lang="zh-CN" altLang="en-US" sz="2410" kern="0" dirty="0" smtClean="0">
                <a:solidFill>
                  <a:srgbClr val="000000"/>
                </a:solidFill>
                <a:latin typeface="Times New Roman" panose="02020603050405020304" pitchFamily="65" charset="-122"/>
                <a:ea typeface="楷体_GB2312" pitchFamily="65" charset="-122"/>
              </a:rPr>
              <a:t>02 s时的波形,故Δ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=0.02 s,有</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=(3+4</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 m/s(</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=0,1,2,3,</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6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=0,1,2,3,</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当</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=0时,</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2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s&gt;0.02 s,符合要求,此时</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=3 m/s;当</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1时,</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黑体" panose="02010609060101010101" pitchFamily="65" charset="-122"/>
                <a:ea typeface="楷体_GB2312" pitchFamily="65" charset="-122"/>
              </a:rPr>
              <a:t>≤</a:t>
            </a:r>
            <a:r>
              <a:rPr lang="zh-CN" altLang="en-US" sz="3090" kern="0" spc="126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s&lt;0.02 s,不符合要</a:t>
            </a:r>
            <a:br>
              <a:rPr dirty="0"/>
            </a:br>
            <a:r>
              <a:rPr lang="zh-CN" altLang="en-US" sz="2410" kern="0" dirty="0" smtClean="0">
                <a:solidFill>
                  <a:srgbClr val="000000"/>
                </a:solidFill>
                <a:latin typeface="Times New Roman" panose="02020603050405020304" pitchFamily="65" charset="-122"/>
                <a:ea typeface="楷体_GB2312" pitchFamily="65" charset="-122"/>
              </a:rPr>
              <a:t>求。综上所述,</a:t>
            </a:r>
            <a:r>
              <a:rPr lang="zh-CN" altLang="en-US" sz="2410" kern="0" dirty="0" smtClean="0">
                <a:solidFill>
                  <a:srgbClr val="C00000"/>
                </a:solidFill>
                <a:latin typeface="Times New Roman" panose="02020603050405020304" pitchFamily="65" charset="-122"/>
                <a:ea typeface="楷体_GB2312" pitchFamily="65" charset="-122"/>
              </a:rPr>
              <a:t>B正确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9709427" y="1867503"/>
          <a:ext cx="371475" cy="657225"/>
        </p:xfrm>
        <a:graphic>
          <a:graphicData uri="http://schemas.openxmlformats.org/presentationml/2006/ole">
            <mc:AlternateContent xmlns:mc="http://schemas.openxmlformats.org/markup-compatibility/2006">
              <mc:Choice xmlns:v="urn:schemas-microsoft-com:vml" Requires="v">
                <p:oleObj spid="_x0000_s17409" name="Equation" r:id="rId1" imgW="9753600" imgH="17373600" progId="">
                  <p:embed/>
                </p:oleObj>
              </mc:Choice>
              <mc:Fallback>
                <p:oleObj name="Equation" r:id="rId1" imgW="9753600" imgH="17373600" progId="">
                  <p:embed/>
                  <p:pic>
                    <p:nvPicPr>
                      <p:cNvPr id="0" name="图片 17408"/>
                      <p:cNvPicPr>
                        <a:picLocks noChangeAspect="1"/>
                      </p:cNvPicPr>
                      <p:nvPr/>
                    </p:nvPicPr>
                    <p:blipFill>
                      <a:blip r:embed="rId2"/>
                      <a:stretch>
                        <a:fillRect/>
                      </a:stretch>
                    </p:blipFill>
                    <p:spPr>
                      <a:xfrm>
                        <a:off x="9709427" y="1867503"/>
                        <a:ext cx="3714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638672" y="2568716"/>
          <a:ext cx="219074" cy="657224"/>
        </p:xfrm>
        <a:graphic>
          <a:graphicData uri="http://schemas.openxmlformats.org/presentationml/2006/ole">
            <mc:AlternateContent xmlns:mc="http://schemas.openxmlformats.org/markup-compatibility/2006">
              <mc:Choice xmlns:v="urn:schemas-microsoft-com:vml" Requires="v">
                <p:oleObj spid="_x0000_s17410" name="Equation" r:id="rId3" imgW="5791200" imgH="17373600" progId="">
                  <p:embed/>
                </p:oleObj>
              </mc:Choice>
              <mc:Fallback>
                <p:oleObj name="Equation" r:id="rId3" imgW="5791200" imgH="17373600" progId="">
                  <p:embed/>
                  <p:pic>
                    <p:nvPicPr>
                      <p:cNvPr id="0" name="图片 17409"/>
                      <p:cNvPicPr>
                        <a:picLocks noChangeAspect="1"/>
                      </p:cNvPicPr>
                      <p:nvPr/>
                    </p:nvPicPr>
                    <p:blipFill>
                      <a:blip r:embed="rId4"/>
                      <a:stretch>
                        <a:fillRect/>
                      </a:stretch>
                    </p:blipFill>
                    <p:spPr>
                      <a:xfrm>
                        <a:off x="2638672" y="2568716"/>
                        <a:ext cx="21907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030320" y="2568716"/>
          <a:ext cx="695324" cy="657224"/>
        </p:xfrm>
        <a:graphic>
          <a:graphicData uri="http://schemas.openxmlformats.org/presentationml/2006/ole">
            <mc:AlternateContent xmlns:mc="http://schemas.openxmlformats.org/markup-compatibility/2006">
              <mc:Choice xmlns:v="urn:schemas-microsoft-com:vml" Requires="v">
                <p:oleObj spid="_x0000_s17411" name="Equation" r:id="rId5" imgW="18288000" imgH="17373600" progId="">
                  <p:embed/>
                </p:oleObj>
              </mc:Choice>
              <mc:Fallback>
                <p:oleObj name="Equation" r:id="rId5" imgW="18288000" imgH="17373600" progId="">
                  <p:embed/>
                  <p:pic>
                    <p:nvPicPr>
                      <p:cNvPr id="0" name="图片 17410"/>
                      <p:cNvPicPr>
                        <a:picLocks noChangeAspect="1"/>
                      </p:cNvPicPr>
                      <p:nvPr/>
                    </p:nvPicPr>
                    <p:blipFill>
                      <a:blip r:embed="rId6"/>
                      <a:stretch>
                        <a:fillRect/>
                      </a:stretch>
                    </p:blipFill>
                    <p:spPr>
                      <a:xfrm>
                        <a:off x="3030320" y="2568716"/>
                        <a:ext cx="6953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451247" y="4383768"/>
          <a:ext cx="371475" cy="657225"/>
        </p:xfrm>
        <a:graphic>
          <a:graphicData uri="http://schemas.openxmlformats.org/presentationml/2006/ole">
            <mc:AlternateContent xmlns:mc="http://schemas.openxmlformats.org/markup-compatibility/2006">
              <mc:Choice xmlns:v="urn:schemas-microsoft-com:vml" Requires="v">
                <p:oleObj spid="_x0000_s17412" name="Equation" r:id="rId7" imgW="9753600" imgH="17373600" progId="">
                  <p:embed/>
                </p:oleObj>
              </mc:Choice>
              <mc:Fallback>
                <p:oleObj name="Equation" r:id="rId7" imgW="9753600" imgH="17373600" progId="">
                  <p:embed/>
                  <p:pic>
                    <p:nvPicPr>
                      <p:cNvPr id="0" name="图片 17411"/>
                      <p:cNvPicPr>
                        <a:picLocks noChangeAspect="1"/>
                      </p:cNvPicPr>
                      <p:nvPr/>
                    </p:nvPicPr>
                    <p:blipFill>
                      <a:blip r:embed="rId8"/>
                      <a:stretch>
                        <a:fillRect/>
                      </a:stretch>
                    </p:blipFill>
                    <p:spPr>
                      <a:xfrm>
                        <a:off x="4451247" y="4383768"/>
                        <a:ext cx="3714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519958" y="4383768"/>
          <a:ext cx="219075" cy="657225"/>
        </p:xfrm>
        <a:graphic>
          <a:graphicData uri="http://schemas.openxmlformats.org/presentationml/2006/ole">
            <mc:AlternateContent xmlns:mc="http://schemas.openxmlformats.org/markup-compatibility/2006">
              <mc:Choice xmlns:v="urn:schemas-microsoft-com:vml" Requires="v">
                <p:oleObj spid="_x0000_s17413" name="Equation" r:id="rId9" imgW="5791200" imgH="17373600" progId="">
                  <p:embed/>
                </p:oleObj>
              </mc:Choice>
              <mc:Fallback>
                <p:oleObj name="Equation" r:id="rId9" imgW="5791200" imgH="17373600" progId="">
                  <p:embed/>
                  <p:pic>
                    <p:nvPicPr>
                      <p:cNvPr id="0" name="图片 17412"/>
                      <p:cNvPicPr>
                        <a:picLocks noChangeAspect="1"/>
                      </p:cNvPicPr>
                      <p:nvPr/>
                    </p:nvPicPr>
                    <p:blipFill>
                      <a:blip r:embed="rId10"/>
                      <a:stretch>
                        <a:fillRect/>
                      </a:stretch>
                    </p:blipFill>
                    <p:spPr>
                      <a:xfrm>
                        <a:off x="8519958" y="4383768"/>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911606" y="4383768"/>
          <a:ext cx="723900" cy="657225"/>
        </p:xfrm>
        <a:graphic>
          <a:graphicData uri="http://schemas.openxmlformats.org/presentationml/2006/ole">
            <mc:AlternateContent xmlns:mc="http://schemas.openxmlformats.org/markup-compatibility/2006">
              <mc:Choice xmlns:v="urn:schemas-microsoft-com:vml" Requires="v">
                <p:oleObj spid="_x0000_s17414" name="Equation" r:id="rId11" imgW="19202400" imgH="17373600" progId="">
                  <p:embed/>
                </p:oleObj>
              </mc:Choice>
              <mc:Fallback>
                <p:oleObj name="Equation" r:id="rId11" imgW="19202400" imgH="17373600" progId="">
                  <p:embed/>
                  <p:pic>
                    <p:nvPicPr>
                      <p:cNvPr id="0" name="图片 17413"/>
                      <p:cNvPicPr>
                        <a:picLocks noChangeAspect="1"/>
                      </p:cNvPicPr>
                      <p:nvPr/>
                    </p:nvPicPr>
                    <p:blipFill>
                      <a:blip r:embed="rId12"/>
                      <a:stretch>
                        <a:fillRect/>
                      </a:stretch>
                    </p:blipFill>
                    <p:spPr>
                      <a:xfrm>
                        <a:off x="8911606" y="4383768"/>
                        <a:ext cx="723900"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975871" y="5084981"/>
          <a:ext cx="552449" cy="657224"/>
        </p:xfrm>
        <a:graphic>
          <a:graphicData uri="http://schemas.openxmlformats.org/presentationml/2006/ole">
            <mc:AlternateContent xmlns:mc="http://schemas.openxmlformats.org/markup-compatibility/2006">
              <mc:Choice xmlns:v="urn:schemas-microsoft-com:vml" Requires="v">
                <p:oleObj spid="_x0000_s17415" name="Equation" r:id="rId13" imgW="14630400" imgH="17373600" progId="">
                  <p:embed/>
                </p:oleObj>
              </mc:Choice>
              <mc:Fallback>
                <p:oleObj name="Equation" r:id="rId13" imgW="14630400" imgH="17373600" progId="">
                  <p:embed/>
                  <p:pic>
                    <p:nvPicPr>
                      <p:cNvPr id="0" name="图片 17414"/>
                      <p:cNvPicPr>
                        <a:picLocks noChangeAspect="1"/>
                      </p:cNvPicPr>
                      <p:nvPr/>
                    </p:nvPicPr>
                    <p:blipFill>
                      <a:blip r:embed="rId14"/>
                      <a:stretch>
                        <a:fillRect/>
                      </a:stretch>
                    </p:blipFill>
                    <p:spPr>
                      <a:xfrm>
                        <a:off x="1975871" y="5084981"/>
                        <a:ext cx="552449"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8455132" y="5084981"/>
          <a:ext cx="552449" cy="657224"/>
        </p:xfrm>
        <a:graphic>
          <a:graphicData uri="http://schemas.openxmlformats.org/presentationml/2006/ole">
            <mc:AlternateContent xmlns:mc="http://schemas.openxmlformats.org/markup-compatibility/2006">
              <mc:Choice xmlns:v="urn:schemas-microsoft-com:vml" Requires="v">
                <p:oleObj spid="_x0000_s17416" name="Equation" r:id="rId15" imgW="14630400" imgH="17373600" progId="">
                  <p:embed/>
                </p:oleObj>
              </mc:Choice>
              <mc:Fallback>
                <p:oleObj name="Equation" r:id="rId15" imgW="14630400" imgH="17373600" progId="">
                  <p:embed/>
                  <p:pic>
                    <p:nvPicPr>
                      <p:cNvPr id="0" name="图片 17415"/>
                      <p:cNvPicPr>
                        <a:picLocks noChangeAspect="1"/>
                      </p:cNvPicPr>
                      <p:nvPr/>
                    </p:nvPicPr>
                    <p:blipFill>
                      <a:blip r:embed="rId16"/>
                      <a:stretch>
                        <a:fillRect/>
                      </a:stretch>
                    </p:blipFill>
                    <p:spPr>
                      <a:xfrm>
                        <a:off x="8455132" y="5084981"/>
                        <a:ext cx="552449"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2089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考点3　波的干涉、衍射　多普勒效应</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1.波的干涉现象中加强点、减弱点的判断方法</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(1)公式法</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某质点的振动是加强还是减弱,取决于该质点到两相干波源的距离之差的绝对值Δ</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,如</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图所示。</a:t>
            </a:r>
            <a:endParaRPr lang="zh-CN" altLang="en-US" dirty="0"/>
          </a:p>
          <a:p>
            <a:pPr marL="0" indent="0" eaLnBrk="0" latinLnBrk="1" hangingPunct="0">
              <a:lnSpc>
                <a:spcPct val="150000"/>
              </a:lnSpc>
              <a:spcBef>
                <a:spcPts val="145"/>
              </a:spcBef>
              <a:buNone/>
            </a:pPr>
            <a:r>
              <a:rPr lang="zh-CN" altLang="en-US" sz="10205" kern="0" spc="21592"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26.jpeg"/>
          <p:cNvPicPr>
            <a:picLocks noChangeAspect="1"/>
          </p:cNvPicPr>
          <p:nvPr/>
        </p:nvPicPr>
        <p:blipFill>
          <a:blip r:embed="rId1"/>
          <a:stretch>
            <a:fillRect/>
          </a:stretch>
        </p:blipFill>
        <p:spPr>
          <a:xfrm>
            <a:off x="4869648" y="3277394"/>
            <a:ext cx="3060633" cy="207170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595150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两波源振动步调一致</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若Δ</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nλ</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=0,1,2,</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),则振动加强;若Δ</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=0,1,2,</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),则振动减弱。</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两波源振动步调相反</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若Δ</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=0,1,2,</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),则振动加强;若Δ</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nλ</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=0,1,2,</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),则振动减弱。</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(2)图像法</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在某时刻波的干涉的波形图上,波峰与波峰(或波谷与波谷)的交点,一定是加强点,而</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波峰与波谷的交点一定是减弱点。</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u="sng" kern="0" dirty="0" smtClean="0">
                <a:solidFill>
                  <a:srgbClr val="000000"/>
                </a:solidFill>
                <a:latin typeface="Times New Roman" panose="02020603050405020304" pitchFamily="65" charset="-122"/>
                <a:ea typeface="华文细黑" panose="02010600040101010101" pitchFamily="65" charset="-122"/>
              </a:rPr>
              <a:t>加强点与减弱点之间各质点的振幅介于加强点的振幅与减弱点的振幅之间</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③</a:t>
            </a:r>
            <a:r>
              <a:rPr lang="zh-CN" altLang="en-US" sz="2410" kern="0" dirty="0" smtClean="0">
                <a:solidFill>
                  <a:srgbClr val="000000"/>
                </a:solidFill>
                <a:latin typeface="Times New Roman" panose="02020603050405020304" pitchFamily="65" charset="-122"/>
                <a:ea typeface="华文细黑" panose="02010600040101010101" pitchFamily="65" charset="-122"/>
              </a:rPr>
              <a:t>各加强点(或减弱点)连接形成以两波源为中心向外辐射的线,即加强线(或减弱线</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加强线与减弱线互相间隔</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6399092" y="1011018"/>
          <a:ext cx="219075" cy="657225"/>
        </p:xfrm>
        <a:graphic>
          <a:graphicData uri="http://schemas.openxmlformats.org/presentationml/2006/ole">
            <mc:AlternateContent xmlns:mc="http://schemas.openxmlformats.org/markup-compatibility/2006">
              <mc:Choice xmlns:v="urn:schemas-microsoft-com:vml" Requires="v">
                <p:oleObj spid="_x0000_s18433" name="Equation" r:id="rId1" imgW="5791200" imgH="17373600" progId="">
                  <p:embed/>
                </p:oleObj>
              </mc:Choice>
              <mc:Fallback>
                <p:oleObj name="Equation" r:id="rId1" imgW="5791200" imgH="17373600" progId="">
                  <p:embed/>
                  <p:pic>
                    <p:nvPicPr>
                      <p:cNvPr id="0" name="图片 18432"/>
                      <p:cNvPicPr>
                        <a:picLocks noChangeAspect="1"/>
                      </p:cNvPicPr>
                      <p:nvPr/>
                    </p:nvPicPr>
                    <p:blipFill>
                      <a:blip r:embed="rId2"/>
                      <a:stretch>
                        <a:fillRect/>
                      </a:stretch>
                    </p:blipFill>
                    <p:spPr>
                      <a:xfrm>
                        <a:off x="6399092" y="1011018"/>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092854" y="2305151"/>
          <a:ext cx="219075" cy="657224"/>
        </p:xfrm>
        <a:graphic>
          <a:graphicData uri="http://schemas.openxmlformats.org/presentationml/2006/ole">
            <mc:AlternateContent xmlns:mc="http://schemas.openxmlformats.org/markup-compatibility/2006">
              <mc:Choice xmlns:v="urn:schemas-microsoft-com:vml" Requires="v">
                <p:oleObj spid="_x0000_s18434" name="Equation" r:id="rId3" imgW="5791200" imgH="17373600" progId="">
                  <p:embed/>
                </p:oleObj>
              </mc:Choice>
              <mc:Fallback>
                <p:oleObj name="Equation" r:id="rId3" imgW="5791200" imgH="17373600" progId="">
                  <p:embed/>
                  <p:pic>
                    <p:nvPicPr>
                      <p:cNvPr id="0" name="图片 18433"/>
                      <p:cNvPicPr>
                        <a:picLocks noChangeAspect="1"/>
                      </p:cNvPicPr>
                      <p:nvPr/>
                    </p:nvPicPr>
                    <p:blipFill>
                      <a:blip r:embed="rId4"/>
                      <a:stretch>
                        <a:fillRect/>
                      </a:stretch>
                    </p:blipFill>
                    <p:spPr>
                      <a:xfrm>
                        <a:off x="2092854" y="2305151"/>
                        <a:ext cx="219075"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22501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.波的衍射</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(1)定义:波绕过障碍物继续传播的现象。</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(2)产生明显衍射现象的条件:</a:t>
            </a:r>
            <a:r>
              <a:rPr lang="zh-CN" altLang="en-US" sz="2410" u="sng" kern="0" dirty="0" smtClean="0">
                <a:solidFill>
                  <a:srgbClr val="000000"/>
                </a:solidFill>
                <a:latin typeface="Times New Roman" panose="02020603050405020304" pitchFamily="65" charset="-122"/>
                <a:ea typeface="华文细黑" panose="02010600040101010101" pitchFamily="65" charset="-122"/>
              </a:rPr>
              <a:t>障碍物的尺寸或孔(缝)的宽度跟波长相差不多,或者比波</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长更小</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27.jpeg"/>
          <p:cNvPicPr>
            <a:picLocks noChangeAspect="1"/>
          </p:cNvPicPr>
          <p:nvPr/>
        </p:nvPicPr>
        <p:blipFill>
          <a:blip r:embed="rId1" cstate="print"/>
          <a:stretch>
            <a:fillRect/>
          </a:stretch>
        </p:blipFill>
        <p:spPr>
          <a:xfrm>
            <a:off x="4369582" y="2062947"/>
            <a:ext cx="2857520" cy="1526533"/>
          </a:xfrm>
          <a:prstGeom prst="rect">
            <a:avLst/>
          </a:prstGeom>
        </p:spPr>
      </p:pic>
      <p:sp>
        <p:nvSpPr>
          <p:cNvPr id="4" name="TextBox 2"/>
          <p:cNvSpPr txBox="1"/>
          <p:nvPr/>
        </p:nvSpPr>
        <p:spPr>
          <a:xfrm>
            <a:off x="468000" y="3491707"/>
            <a:ext cx="11831400" cy="2840008"/>
          </a:xfrm>
          <a:prstGeom prst="rect">
            <a:avLst/>
          </a:prstGeom>
          <a:noFill/>
        </p:spPr>
        <p:txBody>
          <a:bodyPr wrap="square" lIns="0" tIns="0" rIns="0" bIns="0" rtlCol="0">
            <a:spAutoFit/>
          </a:bodyPr>
          <a:lstStyle/>
          <a:p>
            <a:pPr marL="0" indent="0" eaLnBrk="0" latinLnBrk="1" hangingPunct="0">
              <a:lnSpc>
                <a:spcPct val="150000"/>
              </a:lnSpc>
              <a:spcBef>
                <a:spcPts val="2260"/>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注意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一切波都能发生衍射。衍射是波特有的现象。</a:t>
            </a:r>
            <a:endParaRPr lang="zh-CN" altLang="en-US" dirty="0">
              <a:latin typeface="楷体" panose="02010609060101010101" pitchFamily="49" charset="-122"/>
              <a:ea typeface="楷体" panose="02010609060101010101" pitchFamily="49"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3.多普勒效应</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(1)接收频率:观察者接收到的频率等于观察者在单位时间内接收到的完全波的个数。</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(2)现象:当波源与观察者相互靠近时,观察者接收到的频率增加;当波源与观察者相互</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远离时,观察者接收到的频率变小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7096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3 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(2024江西,6,4分)</a:t>
            </a:r>
            <a:r>
              <a:rPr lang="zh-CN" altLang="en-US" sz="2410" kern="0" dirty="0" smtClean="0">
                <a:solidFill>
                  <a:srgbClr val="000000"/>
                </a:solidFill>
                <a:latin typeface="Times New Roman" panose="02020603050405020304" pitchFamily="65" charset="-122"/>
                <a:ea typeface="华文细黑" panose="02010600040101010101" pitchFamily="65" charset="-122"/>
              </a:rPr>
              <a:t>如图(a)所示,利用超声波可以检测飞机机翼内部缺陷。在某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次检测实验中,入射波为连续的正弦信号,探头先后探测到机翼表面和缺陷表面的反射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信号,分别如图(b)、(c)所示。已知超声波在机翼材料中的波速为6 300 m/s。关于这两</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个反射信号在探头处的叠加效果和缺陷深度</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,下列选项正确的是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9585" kern="0" spc="22363"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pSp>
        <p:nvGrpSpPr>
          <p:cNvPr id="6" name="组合 5"/>
          <p:cNvGrpSpPr/>
          <p:nvPr/>
        </p:nvGrpSpPr>
        <p:grpSpPr>
          <a:xfrm>
            <a:off x="4012392" y="2920204"/>
            <a:ext cx="7710335" cy="2502104"/>
            <a:chOff x="1512062" y="2920203"/>
            <a:chExt cx="8567591" cy="2780295"/>
          </a:xfrm>
        </p:grpSpPr>
        <p:pic>
          <p:nvPicPr>
            <p:cNvPr id="3" name="图片 3" descr="textimage28.jpeg"/>
            <p:cNvPicPr>
              <a:picLocks noChangeAspect="1"/>
            </p:cNvPicPr>
            <p:nvPr/>
          </p:nvPicPr>
          <p:blipFill>
            <a:blip r:embed="rId1" cstate="print"/>
            <a:stretch>
              <a:fillRect/>
            </a:stretch>
          </p:blipFill>
          <p:spPr>
            <a:xfrm>
              <a:off x="1512062" y="3063079"/>
              <a:ext cx="4057650" cy="2552700"/>
            </a:xfrm>
            <a:prstGeom prst="rect">
              <a:avLst/>
            </a:prstGeom>
          </p:spPr>
        </p:pic>
        <p:pic>
          <p:nvPicPr>
            <p:cNvPr id="4" name="图片 3" descr="textimage29.jpeg"/>
            <p:cNvPicPr>
              <a:picLocks noChangeAspect="1"/>
            </p:cNvPicPr>
            <p:nvPr/>
          </p:nvPicPr>
          <p:blipFill>
            <a:blip r:embed="rId2" cstate="print"/>
            <a:stretch>
              <a:fillRect/>
            </a:stretch>
          </p:blipFill>
          <p:spPr>
            <a:xfrm>
              <a:off x="5714432" y="2920203"/>
              <a:ext cx="1979776" cy="2780295"/>
            </a:xfrm>
            <a:prstGeom prst="rect">
              <a:avLst/>
            </a:prstGeom>
          </p:spPr>
        </p:pic>
        <p:pic>
          <p:nvPicPr>
            <p:cNvPr id="5" name="图片 4" descr="textimage30.jpeg"/>
            <p:cNvPicPr>
              <a:picLocks noChangeAspect="1"/>
            </p:cNvPicPr>
            <p:nvPr/>
          </p:nvPicPr>
          <p:blipFill>
            <a:blip r:embed="rId3" cstate="print"/>
            <a:stretch>
              <a:fillRect/>
            </a:stretch>
          </p:blipFill>
          <p:spPr>
            <a:xfrm>
              <a:off x="7798606" y="2920203"/>
              <a:ext cx="2281047" cy="2780295"/>
            </a:xfrm>
            <a:prstGeom prst="rect">
              <a:avLst/>
            </a:prstGeom>
          </p:spPr>
        </p:pic>
      </p:grpSp>
      <p:sp>
        <p:nvSpPr>
          <p:cNvPr id="7" name="TextBox 2"/>
          <p:cNvSpPr txBox="1"/>
          <p:nvPr/>
        </p:nvSpPr>
        <p:spPr>
          <a:xfrm>
            <a:off x="468000" y="2920203"/>
            <a:ext cx="11831400" cy="2204065"/>
          </a:xfrm>
          <a:prstGeom prst="rect">
            <a:avLst/>
          </a:prstGeom>
          <a:noFill/>
        </p:spPr>
        <p:txBody>
          <a:bodyPr wrap="square" lIns="0" tIns="0" rIns="0" bIns="0" rtlCol="0">
            <a:spAutoFit/>
          </a:bodyPr>
          <a:lstStyle/>
          <a:p>
            <a:pPr marL="0" indent="0" eaLnBrk="0" latinLnBrk="1" hangingPunct="0">
              <a:lnSpc>
                <a:spcPct val="150000"/>
              </a:lnSpc>
              <a:spcBef>
                <a:spcPts val="330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.振动减弱;</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=4.725 mm</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B.振动加强;</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=4.725 mm</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C.振动减弱;</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=9.45 mm</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D.振动加强;</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=9.45 mm</a:t>
            </a:r>
            <a:endParaRPr lang="zh-CN" altLang="en-US" dirty="0"/>
          </a:p>
        </p:txBody>
      </p:sp>
      <p:sp>
        <p:nvSpPr>
          <p:cNvPr id="8" name="文本框 8"/>
          <p:cNvSpPr txBox="1"/>
          <p:nvPr/>
        </p:nvSpPr>
        <p:spPr>
          <a:xfrm>
            <a:off x="9441680" y="2420137"/>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6834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由题图可知波的周期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=0.2×10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-6</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s,已知波速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=6 300 m/s,则波长</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λ</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=1.26 mm,</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对比题图(b)、(c)可知探头接收到机翼表面反射波和缺陷表面反射波的时间差Δ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=1.5×</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10</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-6</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s,则路程差2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=9.45 mm,解得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d</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=4.725 mm;</a:t>
            </a:r>
            <a:r>
              <a:rPr lang="zh-CN" altLang="en-US" sz="4230" kern="0" spc="-115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=15,即路程差为半波长的15倍,故</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3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两个反射信号在探头处的振动减弱,</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A正确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6969770" y="1920071"/>
          <a:ext cx="342013" cy="867545"/>
        </p:xfrm>
        <a:graphic>
          <a:graphicData uri="http://schemas.openxmlformats.org/presentationml/2006/ole">
            <mc:AlternateContent xmlns:mc="http://schemas.openxmlformats.org/markup-compatibility/2006">
              <mc:Choice xmlns:v="urn:schemas-microsoft-com:vml" Requires="v">
                <p:oleObj spid="_x0000_s19457" name="Equation" r:id="rId1" imgW="10363200" imgH="26212800" progId="">
                  <p:embed/>
                </p:oleObj>
              </mc:Choice>
              <mc:Fallback>
                <p:oleObj name="Equation" r:id="rId1" imgW="10363200" imgH="26212800" progId="">
                  <p:embed/>
                  <p:pic>
                    <p:nvPicPr>
                      <p:cNvPr id="0" name="图片 19456"/>
                      <p:cNvPicPr>
                        <a:picLocks noChangeAspect="1"/>
                      </p:cNvPicPr>
                      <p:nvPr/>
                    </p:nvPicPr>
                    <p:blipFill>
                      <a:blip r:embed="rId2"/>
                      <a:stretch>
                        <a:fillRect/>
                      </a:stretch>
                    </p:blipFill>
                    <p:spPr>
                      <a:xfrm>
                        <a:off x="6969770" y="1920071"/>
                        <a:ext cx="342013" cy="86754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14</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波的图像和振动图像的综合应用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2384493"/>
        </p:xfrm>
        <a:graphic>
          <a:graphicData uri="http://schemas.openxmlformats.org/drawingml/2006/table">
            <a:tbl>
              <a:tblPr/>
              <a:tblGrid>
                <a:gridCol w="3756000"/>
                <a:gridCol w="3756000"/>
                <a:gridCol w="3756000"/>
              </a:tblGrid>
              <a:tr h="1310109">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周期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57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T</a:t>
                      </a:r>
                      <a:r>
                        <a:rPr lang="zh-CN" altLang="en-US" sz="2010" kern="0" dirty="0" smtClean="0">
                          <a:solidFill>
                            <a:srgbClr val="000000"/>
                          </a:solidFill>
                          <a:latin typeface="Times New Roman" panose="02020603050405020304" pitchFamily="65" charset="-122"/>
                          <a:ea typeface="华文细黑" panose="02010600040101010101" pitchFamily="65" charset="-122"/>
                        </a:rPr>
                        <a:t>=2</a:t>
                      </a:r>
                      <a:r>
                        <a:rPr lang="zh-CN" altLang="en-US" sz="2010" i="1" kern="0" dirty="0" smtClean="0">
                          <a:solidFill>
                            <a:srgbClr val="000000"/>
                          </a:solidFill>
                          <a:latin typeface="Times New Roman" panose="02020603050405020304" pitchFamily="65" charset="-122"/>
                          <a:ea typeface="华文细黑" panose="02010600040101010101" pitchFamily="65" charset="-122"/>
                        </a:rPr>
                        <a:t>π</a:t>
                      </a:r>
                      <a:r>
                        <a:rPr lang="zh-CN" altLang="en-US" sz="2650" kern="0" spc="722" dirty="0" smtClean="0">
                          <a:solidFill>
                            <a:srgbClr val="000000"/>
                          </a:solidFill>
                          <a:latin typeface="Times New Roman" panose="02020603050405020304" pitchFamily="65" charset="-122"/>
                          <a:ea typeface="华文细黑" panose="02010600040101010101" pitchFamily="65" charset="-122"/>
                        </a:rPr>
                        <a:t> </a:t>
                      </a:r>
                      <a:r>
                        <a:rPr lang="zh-CN" altLang="en-US" sz="2010" u="sng" kern="0" dirty="0" smtClean="0">
                          <a:solidFill>
                            <a:srgbClr val="000000"/>
                          </a:solidFill>
                          <a:latin typeface="Times New Roman" panose="02020603050405020304" pitchFamily="65" charset="-122"/>
                          <a:ea typeface="华文细黑" panose="02010600040101010101" pitchFamily="65" charset="-122"/>
                        </a:rPr>
                        <a:t>(与振幅无关)</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57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其中m为振子的质量,k为弹簧的劲度系数</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10743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能量转化</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弹性势能与动能相互转化,系统</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机械能守恒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弹性势能、重力势能与动能相互</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转化,系统机械能守恒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4853128" y="1405357"/>
          <a:ext cx="428625" cy="619125"/>
        </p:xfrm>
        <a:graphic>
          <a:graphicData uri="http://schemas.openxmlformats.org/presentationml/2006/ole">
            <mc:AlternateContent xmlns:mc="http://schemas.openxmlformats.org/markup-compatibility/2006">
              <mc:Choice xmlns:v="urn:schemas-microsoft-com:vml" Requires="v">
                <p:oleObj spid="_x0000_s1025" name="Equation" r:id="rId1" imgW="11277600" imgH="16459200" progId="">
                  <p:embed/>
                </p:oleObj>
              </mc:Choice>
              <mc:Fallback>
                <p:oleObj name="Equation" r:id="rId1" imgW="11277600" imgH="16459200" progId="">
                  <p:embed/>
                  <p:pic>
                    <p:nvPicPr>
                      <p:cNvPr id="0" name="图片 1024"/>
                      <p:cNvPicPr>
                        <a:picLocks noChangeAspect="1"/>
                      </p:cNvPicPr>
                      <p:nvPr/>
                    </p:nvPicPr>
                    <p:blipFill>
                      <a:blip r:embed="rId2"/>
                      <a:stretch>
                        <a:fillRect/>
                      </a:stretch>
                    </p:blipFill>
                    <p:spPr>
                      <a:xfrm>
                        <a:off x="4853128" y="1405357"/>
                        <a:ext cx="428625" cy="6191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9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题型1　已知两质点的振动</a:t>
            </a: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图像</a:t>
            </a:r>
            <a:endParaRPr lang="zh-CN" altLang="en-US" sz="2500" b="1" dirty="0">
              <a:solidFill>
                <a:srgbClr val="DE0000"/>
              </a:solidFill>
              <a:latin typeface="微软雅黑" panose="020B0503020204020204" pitchFamily="34" charset="-122"/>
              <a:ea typeface="微软雅黑" panose="020B0503020204020204" pitchFamily="34" charset="-122"/>
              <a:sym typeface="Times New Roman" panose="02020603050405020304"/>
            </a:endParaRPr>
          </a:p>
        </p:txBody>
      </p:sp>
      <p:sp>
        <p:nvSpPr>
          <p:cNvPr id="5" name="TextBox 2"/>
          <p:cNvSpPr txBox="1"/>
          <p:nvPr/>
        </p:nvSpPr>
        <p:spPr>
          <a:xfrm>
            <a:off x="468000" y="1249803"/>
            <a:ext cx="11831400" cy="2807179"/>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smtClean="0">
                <a:latin typeface="华文细黑" panose="02010600040101010101" pitchFamily="65" charset="-122"/>
                <a:ea typeface="华文细黑" panose="02010600040101010101" pitchFamily="65" charset="-122"/>
                <a:sym typeface="Times New Roman" panose="02020603050405020304"/>
              </a:rPr>
              <a:t>已知两质点振动图像确定波动情况时</a:t>
            </a:r>
            <a:r>
              <a:rPr lang="en-US" altLang="zh-CN" sz="2410" kern="0" dirty="0" smtClean="0">
                <a:latin typeface="华文细黑" panose="02010600040101010101" pitchFamily="65" charset="-122"/>
                <a:ea typeface="华文细黑" panose="02010600040101010101" pitchFamily="65" charset="-122"/>
                <a:sym typeface="Times New Roman" panose="02020603050405020304"/>
              </a:rPr>
              <a:t>,</a:t>
            </a:r>
            <a:r>
              <a:rPr lang="zh-CN" altLang="en-US" sz="2410" kern="0" dirty="0" smtClean="0">
                <a:latin typeface="华文细黑" panose="02010600040101010101" pitchFamily="65" charset="-122"/>
                <a:ea typeface="华文细黑" panose="02010600040101010101" pitchFamily="65" charset="-122"/>
                <a:sym typeface="Times New Roman" panose="02020603050405020304"/>
              </a:rPr>
              <a:t>主要方法有两种</a:t>
            </a:r>
            <a:r>
              <a:rPr lang="zh-CN" altLang="en-US" sz="2410" kern="0" dirty="0" smtClean="0">
                <a:latin typeface="华文细黑" panose="02010600040101010101" pitchFamily="65" charset="-122"/>
                <a:ea typeface="华文细黑" panose="02010600040101010101" pitchFamily="65" charset="-122"/>
                <a:sym typeface="Times New Roman" panose="02020603050405020304"/>
              </a:rPr>
              <a:t>。</a:t>
            </a:r>
            <a:endParaRPr lang="en-US" altLang="zh-CN" sz="2410" kern="0" dirty="0" smtClean="0">
              <a:latin typeface="华文细黑" panose="02010600040101010101" pitchFamily="65" charset="-122"/>
              <a:ea typeface="华文细黑" panose="02010600040101010101" pitchFamily="65" charset="-122"/>
              <a:sym typeface="Times New Roman" panose="02020603050405020304"/>
            </a:endParaRPr>
          </a:p>
          <a:p>
            <a:pPr eaLnBrk="0" latinLnBrk="1" hangingPunct="0">
              <a:lnSpc>
                <a:spcPct val="150000"/>
              </a:lnSpc>
              <a:spcBef>
                <a:spcPts val="145"/>
              </a:spcBef>
            </a:pPr>
            <a:r>
              <a:rPr lang="zh-CN" altLang="en-US" sz="2410" kern="0" dirty="0" smtClean="0">
                <a:latin typeface="华文细黑" panose="02010600040101010101" pitchFamily="65" charset="-122"/>
                <a:ea typeface="华文细黑" panose="02010600040101010101" pitchFamily="65" charset="-122"/>
                <a:sym typeface="Times New Roman" panose="02020603050405020304"/>
              </a:rPr>
              <a:t>方法</a:t>
            </a:r>
            <a:r>
              <a:rPr lang="zh-CN" altLang="en-US" sz="2410" kern="0" dirty="0" smtClean="0">
                <a:latin typeface="华文细黑" panose="02010600040101010101" pitchFamily="65" charset="-122"/>
                <a:ea typeface="华文细黑" panose="02010600040101010101" pitchFamily="65" charset="-122"/>
                <a:sym typeface="Times New Roman" panose="02020603050405020304"/>
              </a:rPr>
              <a:t>一</a:t>
            </a:r>
            <a:r>
              <a:rPr lang="en-US" altLang="zh-CN" sz="2410" kern="0" dirty="0" smtClean="0">
                <a:latin typeface="华文细黑" panose="02010600040101010101" pitchFamily="65" charset="-122"/>
                <a:ea typeface="华文细黑" panose="02010600040101010101" pitchFamily="65" charset="-122"/>
                <a:sym typeface="Times New Roman" panose="02020603050405020304"/>
              </a:rPr>
              <a:t>:</a:t>
            </a:r>
            <a:r>
              <a:rPr lang="zh-CN" altLang="en-US" sz="2410" kern="0" dirty="0" smtClean="0">
                <a:latin typeface="华文细黑" panose="02010600040101010101" pitchFamily="65" charset="-122"/>
                <a:ea typeface="华文细黑" panose="02010600040101010101" pitchFamily="65" charset="-122"/>
                <a:sym typeface="Times New Roman" panose="02020603050405020304"/>
              </a:rPr>
              <a:t>利用同一时刻两质</a:t>
            </a:r>
            <a:br>
              <a:rPr lang="zh-CN" altLang="en-US" sz="2410" dirty="0" smtClean="0">
                <a:latin typeface="华文细黑" panose="02010600040101010101" pitchFamily="65" charset="-122"/>
                <a:ea typeface="华文细黑" panose="02010600040101010101" pitchFamily="65" charset="-122"/>
                <a:sym typeface="Times New Roman" panose="02020603050405020304"/>
              </a:rPr>
            </a:br>
            <a:r>
              <a:rPr lang="zh-CN" altLang="en-US" sz="2410" kern="0" dirty="0" smtClean="0">
                <a:latin typeface="华文细黑" panose="02010600040101010101" pitchFamily="65" charset="-122"/>
                <a:ea typeface="华文细黑" panose="02010600040101010101" pitchFamily="65" charset="-122"/>
                <a:sym typeface="Times New Roman" panose="02020603050405020304"/>
              </a:rPr>
              <a:t>点所在的位置画出小于一个波长的波形</a:t>
            </a:r>
            <a:r>
              <a:rPr lang="en-US" altLang="zh-CN" sz="2410" kern="0" dirty="0" smtClean="0">
                <a:latin typeface="华文细黑" panose="02010600040101010101" pitchFamily="65" charset="-122"/>
                <a:ea typeface="华文细黑" panose="02010600040101010101" pitchFamily="65" charset="-122"/>
                <a:sym typeface="Times New Roman" panose="02020603050405020304"/>
              </a:rPr>
              <a:t>,</a:t>
            </a:r>
            <a:r>
              <a:rPr lang="zh-CN" altLang="en-US" sz="2410" kern="0" dirty="0" smtClean="0">
                <a:latin typeface="华文细黑" panose="02010600040101010101" pitchFamily="65" charset="-122"/>
                <a:ea typeface="华文细黑" panose="02010600040101010101" pitchFamily="65" charset="-122"/>
                <a:sym typeface="Times New Roman" panose="02020603050405020304"/>
              </a:rPr>
              <a:t>从而分析两质点距离与波长的关系</a:t>
            </a:r>
            <a:r>
              <a:rPr lang="zh-CN" altLang="en-US" sz="2410" kern="0" dirty="0" smtClean="0">
                <a:latin typeface="华文细黑" panose="02010600040101010101" pitchFamily="65" charset="-122"/>
                <a:ea typeface="华文细黑" panose="02010600040101010101" pitchFamily="65" charset="-122"/>
                <a:sym typeface="Times New Roman" panose="02020603050405020304"/>
              </a:rPr>
              <a:t>。</a:t>
            </a:r>
            <a:endParaRPr lang="en-US" altLang="zh-CN" sz="2410" kern="0" dirty="0" smtClean="0">
              <a:latin typeface="华文细黑" panose="02010600040101010101" pitchFamily="65" charset="-122"/>
              <a:ea typeface="华文细黑" panose="02010600040101010101" pitchFamily="65" charset="-122"/>
              <a:sym typeface="Times New Roman" panose="02020603050405020304"/>
            </a:endParaRPr>
          </a:p>
          <a:p>
            <a:pPr eaLnBrk="0" latinLnBrk="1" hangingPunct="0">
              <a:lnSpc>
                <a:spcPct val="150000"/>
              </a:lnSpc>
              <a:spcBef>
                <a:spcPts val="145"/>
              </a:spcBef>
            </a:pPr>
            <a:r>
              <a:rPr lang="zh-CN" altLang="en-US" sz="2410" kern="0" dirty="0" smtClean="0">
                <a:latin typeface="华文细黑" panose="02010600040101010101" pitchFamily="65" charset="-122"/>
                <a:ea typeface="华文细黑" panose="02010600040101010101" pitchFamily="65" charset="-122"/>
                <a:sym typeface="Times New Roman" panose="02020603050405020304"/>
              </a:rPr>
              <a:t>方法</a:t>
            </a:r>
            <a:r>
              <a:rPr lang="zh-CN" altLang="en-US" sz="2410" kern="0" dirty="0" smtClean="0">
                <a:latin typeface="华文细黑" panose="02010600040101010101" pitchFamily="65" charset="-122"/>
                <a:ea typeface="华文细黑" panose="02010600040101010101" pitchFamily="65" charset="-122"/>
              </a:rPr>
              <a:t>二</a:t>
            </a:r>
            <a:r>
              <a:rPr lang="zh-CN" altLang="en-US" sz="2410" kern="0" dirty="0" smtClean="0">
                <a:latin typeface="华文细黑" panose="02010600040101010101" pitchFamily="65" charset="-122"/>
                <a:ea typeface="华文细黑" panose="02010600040101010101" pitchFamily="65" charset="-122"/>
              </a:rPr>
              <a:t>:</a:t>
            </a:r>
            <a:r>
              <a:rPr lang="zh-CN" altLang="en-US" sz="2410" u="sng" kern="0" dirty="0" smtClean="0">
                <a:latin typeface="华文细黑" panose="02010600040101010101" pitchFamily="65" charset="-122"/>
                <a:ea typeface="华文细黑" panose="02010600040101010101" pitchFamily="65" charset="-122"/>
              </a:rPr>
              <a:t>从图像中找到波分别传到两质点的时间间隔与周期的关系,从而确定两质点距离</a:t>
            </a:r>
            <a:br>
              <a:rPr sz="2410" dirty="0">
                <a:latin typeface="华文细黑" panose="02010600040101010101" pitchFamily="65" charset="-122"/>
                <a:ea typeface="华文细黑" panose="02010600040101010101" pitchFamily="65" charset="-122"/>
              </a:rPr>
            </a:br>
            <a:r>
              <a:rPr lang="zh-CN" altLang="en-US" sz="2410" u="sng" kern="0" dirty="0" smtClean="0">
                <a:latin typeface="华文细黑" panose="02010600040101010101" pitchFamily="65" charset="-122"/>
                <a:ea typeface="华文细黑" panose="02010600040101010101" pitchFamily="65" charset="-122"/>
              </a:rPr>
              <a:t>与波长的关系</a:t>
            </a:r>
            <a:r>
              <a:rPr lang="zh-CN" altLang="en-US" sz="2410" kern="0" dirty="0" smtClean="0">
                <a:latin typeface="华文细黑" panose="02010600040101010101" pitchFamily="65" charset="-122"/>
                <a:ea typeface="华文细黑" panose="02010600040101010101" pitchFamily="65" charset="-122"/>
              </a:rPr>
              <a:t>。</a:t>
            </a:r>
            <a:endParaRPr lang="zh-CN" altLang="en-US" sz="2410" dirty="0">
              <a:latin typeface="华文细黑" panose="02010600040101010101" pitchFamily="65" charset="-122"/>
              <a:ea typeface="华文细黑" panose="02010600040101010101" pitchFamily="65"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41495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(2024届山西晋中模拟)</a:t>
            </a:r>
            <a:r>
              <a:rPr lang="zh-CN" altLang="en-US" sz="2410" kern="0" dirty="0" smtClean="0">
                <a:solidFill>
                  <a:srgbClr val="000000"/>
                </a:solidFill>
                <a:latin typeface="Times New Roman" panose="02020603050405020304" pitchFamily="65" charset="-122"/>
                <a:ea typeface="华文细黑" panose="02010600040101010101" pitchFamily="65" charset="-122"/>
              </a:rPr>
              <a:t>一列波长大于1 m 的横波沿着</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轴正方向传播,处在</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 m</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=2 m的两质点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的振动图像如图所示,由此可知</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.波长为</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m</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B.波速为1 m/s</a:t>
            </a:r>
            <a:endParaRPr lang="zh-CN" altLang="en-US" dirty="0"/>
          </a:p>
        </p:txBody>
      </p:sp>
      <p:pic>
        <p:nvPicPr>
          <p:cNvPr id="3" name="图片 3" descr="textimage31.jpeg"/>
          <p:cNvPicPr>
            <a:picLocks noChangeAspect="1"/>
          </p:cNvPicPr>
          <p:nvPr/>
        </p:nvPicPr>
        <p:blipFill>
          <a:blip r:embed="rId1"/>
          <a:stretch>
            <a:fillRect/>
          </a:stretch>
        </p:blipFill>
        <p:spPr>
          <a:xfrm>
            <a:off x="7155664" y="1848633"/>
            <a:ext cx="4570111" cy="2198381"/>
          </a:xfrm>
          <a:prstGeom prst="rect">
            <a:avLst/>
          </a:prstGeom>
        </p:spPr>
      </p:pic>
      <p:graphicFrame>
        <p:nvGraphicFramePr>
          <p:cNvPr id="5" name="对象 4"/>
          <p:cNvGraphicFramePr>
            <a:graphicFrameLocks noChangeAspect="1"/>
          </p:cNvGraphicFramePr>
          <p:nvPr/>
        </p:nvGraphicFramePr>
        <p:xfrm>
          <a:off x="1683483" y="1920071"/>
          <a:ext cx="219075" cy="657224"/>
        </p:xfrm>
        <a:graphic>
          <a:graphicData uri="http://schemas.openxmlformats.org/presentationml/2006/ole">
            <mc:AlternateContent xmlns:mc="http://schemas.openxmlformats.org/markup-compatibility/2006">
              <mc:Choice xmlns:v="urn:schemas-microsoft-com:vml" Requires="v">
                <p:oleObj spid="_x0000_s20481" name="Equation" r:id="rId2" imgW="5791200" imgH="17373600" progId="">
                  <p:embed/>
                </p:oleObj>
              </mc:Choice>
              <mc:Fallback>
                <p:oleObj name="Equation" r:id="rId2" imgW="5791200" imgH="17373600" progId="">
                  <p:embed/>
                  <p:pic>
                    <p:nvPicPr>
                      <p:cNvPr id="0" name="图片 20480"/>
                      <p:cNvPicPr>
                        <a:picLocks noChangeAspect="1"/>
                      </p:cNvPicPr>
                      <p:nvPr/>
                    </p:nvPicPr>
                    <p:blipFill>
                      <a:blip r:embed="rId3"/>
                      <a:stretch>
                        <a:fillRect/>
                      </a:stretch>
                    </p:blipFill>
                    <p:spPr>
                      <a:xfrm>
                        <a:off x="1683483" y="1920071"/>
                        <a:ext cx="219075" cy="657224"/>
                      </a:xfrm>
                      <a:prstGeom prst="rect">
                        <a:avLst/>
                      </a:prstGeom>
                      <a:noFill/>
                      <a:ln w="9525">
                        <a:noFill/>
                      </a:ln>
                    </p:spPr>
                  </p:pic>
                </p:oleObj>
              </mc:Fallback>
            </mc:AlternateContent>
          </a:graphicData>
        </a:graphic>
      </p:graphicFrame>
      <p:sp>
        <p:nvSpPr>
          <p:cNvPr id="6" name="TextBox 2"/>
          <p:cNvSpPr txBox="1"/>
          <p:nvPr/>
        </p:nvSpPr>
        <p:spPr>
          <a:xfrm>
            <a:off x="468000" y="3134517"/>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=3 s时,</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两质点的位移</a:t>
            </a:r>
            <a:r>
              <a:rPr lang="zh-CN" altLang="en-US" sz="2410" kern="0" dirty="0" smtClean="0">
                <a:solidFill>
                  <a:srgbClr val="000000"/>
                </a:solidFill>
                <a:latin typeface="Times New Roman" panose="02020603050405020304" pitchFamily="65" charset="-122"/>
                <a:ea typeface="华文细黑" panose="02010600040101010101" pitchFamily="65" charset="-122"/>
              </a:rPr>
              <a:t>相同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=1 s时,</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质点的振动速度大于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质点的振动速度</a:t>
            </a:r>
            <a:endParaRPr lang="zh-CN" altLang="en-US" dirty="0"/>
          </a:p>
        </p:txBody>
      </p:sp>
      <p:sp>
        <p:nvSpPr>
          <p:cNvPr id="7" name="文本框 8"/>
          <p:cNvSpPr txBox="1"/>
          <p:nvPr/>
        </p:nvSpPr>
        <p:spPr>
          <a:xfrm>
            <a:off x="8584424" y="1348567"/>
            <a:ext cx="385638" cy="461665"/>
          </a:xfrm>
          <a:prstGeom prst="rect">
            <a:avLst/>
          </a:prstGeom>
          <a:noFill/>
        </p:spPr>
        <p:txBody>
          <a:bodyPr wrap="square" rtlCol="0">
            <a:spAutoFit/>
          </a:bodyPr>
          <a:lstStyle/>
          <a:p>
            <a:r>
              <a:rPr lang="en-US" altLang="zh-CN" sz="2400" dirty="0">
                <a:solidFill>
                  <a:srgbClr val="C00000"/>
                </a:solidFill>
                <a:latin typeface="微软雅黑" panose="020B0503020204020204" pitchFamily="34" charset="-122"/>
                <a:ea typeface="微软雅黑" panose="020B0503020204020204" pitchFamily="34" charset="-122"/>
              </a:rPr>
              <a:t>A</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1793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由振动图像知,在</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=3 s时,</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两质点的位移不相同,</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=1 s时,质点</a:t>
            </a:r>
            <a:r>
              <a:rPr lang="zh-CN" altLang="en-US" sz="2410" i="1" kern="0" dirty="0" smtClean="0">
                <a:solidFill>
                  <a:srgbClr val="000000"/>
                </a:solidFill>
                <a:latin typeface="Times New Roman" panose="02020603050405020304" pitchFamily="65" charset="-122"/>
                <a:ea typeface="楷体_GB2312" pitchFamily="65" charset="-122"/>
              </a:rPr>
              <a:t>A</a:t>
            </a:r>
            <a:br>
              <a:rPr dirty="0"/>
            </a:br>
            <a:r>
              <a:rPr lang="zh-CN" altLang="en-US" sz="2410" kern="0" dirty="0" smtClean="0">
                <a:solidFill>
                  <a:srgbClr val="000000"/>
                </a:solidFill>
                <a:latin typeface="Times New Roman" panose="02020603050405020304" pitchFamily="65" charset="-122"/>
                <a:ea typeface="楷体_GB2312" pitchFamily="65" charset="-122"/>
              </a:rPr>
              <a:t>位于正向最大位移处,速度为零,质点</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位于平衡位置,速度最大,</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解法一:两质点间距Δ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=1 m,由于波沿</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轴正方向传播,所以</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先振动,</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=0时,</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从平衡</a:t>
            </a:r>
            <a:br>
              <a:rPr dirty="0"/>
            </a:br>
            <a:r>
              <a:rPr lang="zh-CN" altLang="en-US" sz="2410" kern="0" dirty="0" smtClean="0">
                <a:solidFill>
                  <a:srgbClr val="000000"/>
                </a:solidFill>
                <a:latin typeface="Times New Roman" panose="02020603050405020304" pitchFamily="65" charset="-122"/>
                <a:ea typeface="楷体_GB2312" pitchFamily="65" charset="-122"/>
              </a:rPr>
              <a:t>位置开始向上振动,</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在正向最大位移处,又由于波长大于1 m,说明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之间不到一个</a:t>
            </a:r>
            <a:br>
              <a:rPr dirty="0"/>
            </a:br>
            <a:r>
              <a:rPr lang="zh-CN" altLang="en-US" sz="2410" kern="0" dirty="0" smtClean="0">
                <a:solidFill>
                  <a:srgbClr val="000000"/>
                </a:solidFill>
                <a:latin typeface="Times New Roman" panose="02020603050405020304" pitchFamily="65" charset="-122"/>
                <a:ea typeface="楷体_GB2312" pitchFamily="65" charset="-122"/>
              </a:rPr>
              <a:t>波长,所以可以作出</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=0时的波的图像如图所示,</a:t>
            </a:r>
            <a:endParaRPr lang="zh-CN" altLang="en-US" dirty="0"/>
          </a:p>
          <a:p>
            <a:pPr marL="0" indent="0" eaLnBrk="0" latinLnBrk="1" hangingPunct="0">
              <a:lnSpc>
                <a:spcPct val="150000"/>
              </a:lnSpc>
              <a:spcBef>
                <a:spcPts val="145"/>
              </a:spcBef>
              <a:buNone/>
            </a:pPr>
            <a:r>
              <a:rPr lang="zh-CN" altLang="en-US" sz="4425" kern="0" spc="16047"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570"/>
              </a:spcBef>
              <a:buNone/>
            </a:pP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间距Δ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λ</a:t>
            </a:r>
            <a:r>
              <a:rPr lang="zh-CN" altLang="en-US" sz="2410" kern="0" dirty="0" smtClean="0">
                <a:solidFill>
                  <a:srgbClr val="000000"/>
                </a:solidFill>
                <a:latin typeface="Times New Roman" panose="02020603050405020304" pitchFamily="65" charset="-122"/>
                <a:ea typeface="楷体_GB2312" pitchFamily="65" charset="-122"/>
              </a:rPr>
              <a:t>,所以</a:t>
            </a:r>
            <a:r>
              <a:rPr lang="zh-CN" altLang="en-US" sz="2410" i="1" kern="0" dirty="0" smtClean="0">
                <a:solidFill>
                  <a:srgbClr val="000000"/>
                </a:solidFill>
                <a:latin typeface="Times New Roman" panose="02020603050405020304" pitchFamily="65" charset="-122"/>
                <a:ea typeface="楷体_GB2312" pitchFamily="65" charset="-122"/>
              </a:rPr>
              <a:t>λ</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a:t>
            </a:r>
            <a:r>
              <a:rPr lang="zh-CN" altLang="en-US" sz="2410" kern="0" dirty="0" smtClean="0">
                <a:solidFill>
                  <a:srgbClr val="C00000"/>
                </a:solidFill>
                <a:latin typeface="Times New Roman" panose="02020603050405020304" pitchFamily="65" charset="-122"/>
                <a:ea typeface="楷体_GB2312" pitchFamily="65" charset="-122"/>
              </a:rPr>
              <a:t>A正确</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=3 s,波速</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5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m/s,</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pic>
        <p:nvPicPr>
          <p:cNvPr id="3" name="图片 3" descr="textimage32.jpeg"/>
          <p:cNvPicPr>
            <a:picLocks noChangeAspect="1"/>
          </p:cNvPicPr>
          <p:nvPr/>
        </p:nvPicPr>
        <p:blipFill>
          <a:blip r:embed="rId1"/>
          <a:stretch>
            <a:fillRect/>
          </a:stretch>
        </p:blipFill>
        <p:spPr>
          <a:xfrm>
            <a:off x="4369582" y="3491707"/>
            <a:ext cx="2600325" cy="1047750"/>
          </a:xfrm>
          <a:prstGeom prst="rect">
            <a:avLst/>
          </a:prstGeom>
        </p:spPr>
      </p:pic>
      <p:graphicFrame>
        <p:nvGraphicFramePr>
          <p:cNvPr id="5" name="对象 4"/>
          <p:cNvGraphicFramePr>
            <a:graphicFrameLocks noChangeAspect="1"/>
          </p:cNvGraphicFramePr>
          <p:nvPr/>
        </p:nvGraphicFramePr>
        <p:xfrm>
          <a:off x="2246630" y="4602441"/>
          <a:ext cx="219075" cy="657224"/>
        </p:xfrm>
        <a:graphic>
          <a:graphicData uri="http://schemas.openxmlformats.org/presentationml/2006/ole">
            <mc:AlternateContent xmlns:mc="http://schemas.openxmlformats.org/markup-compatibility/2006">
              <mc:Choice xmlns:v="urn:schemas-microsoft-com:vml" Requires="v">
                <p:oleObj spid="_x0000_s21505" name="Equation" r:id="rId2" imgW="5791200" imgH="17373600" progId="">
                  <p:embed/>
                </p:oleObj>
              </mc:Choice>
              <mc:Fallback>
                <p:oleObj name="Equation" r:id="rId2" imgW="5791200" imgH="17373600" progId="">
                  <p:embed/>
                  <p:pic>
                    <p:nvPicPr>
                      <p:cNvPr id="0" name="图片 21504"/>
                      <p:cNvPicPr>
                        <a:picLocks noChangeAspect="1"/>
                      </p:cNvPicPr>
                      <p:nvPr/>
                    </p:nvPicPr>
                    <p:blipFill>
                      <a:blip r:embed="rId3"/>
                      <a:stretch>
                        <a:fillRect/>
                      </a:stretch>
                    </p:blipFill>
                    <p:spPr>
                      <a:xfrm>
                        <a:off x="2246630" y="4602441"/>
                        <a:ext cx="219075"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623515" y="4602441"/>
          <a:ext cx="219074" cy="657224"/>
        </p:xfrm>
        <a:graphic>
          <a:graphicData uri="http://schemas.openxmlformats.org/presentationml/2006/ole">
            <mc:AlternateContent xmlns:mc="http://schemas.openxmlformats.org/markup-compatibility/2006">
              <mc:Choice xmlns:v="urn:schemas-microsoft-com:vml" Requires="v">
                <p:oleObj spid="_x0000_s21506" name="Equation" r:id="rId4" imgW="5791200" imgH="17373600" progId="">
                  <p:embed/>
                </p:oleObj>
              </mc:Choice>
              <mc:Fallback>
                <p:oleObj name="Equation" r:id="rId4" imgW="5791200" imgH="17373600" progId="">
                  <p:embed/>
                  <p:pic>
                    <p:nvPicPr>
                      <p:cNvPr id="0" name="图片 21505"/>
                      <p:cNvPicPr>
                        <a:picLocks noChangeAspect="1"/>
                      </p:cNvPicPr>
                      <p:nvPr/>
                    </p:nvPicPr>
                    <p:blipFill>
                      <a:blip r:embed="rId5"/>
                      <a:stretch>
                        <a:fillRect/>
                      </a:stretch>
                    </p:blipFill>
                    <p:spPr>
                      <a:xfrm>
                        <a:off x="3623515" y="4602441"/>
                        <a:ext cx="21907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826958" y="4602441"/>
          <a:ext cx="219075" cy="657225"/>
        </p:xfrm>
        <a:graphic>
          <a:graphicData uri="http://schemas.openxmlformats.org/presentationml/2006/ole">
            <mc:AlternateContent xmlns:mc="http://schemas.openxmlformats.org/markup-compatibility/2006">
              <mc:Choice xmlns:v="urn:schemas-microsoft-com:vml" Requires="v">
                <p:oleObj spid="_x0000_s21507" name="Equation" r:id="rId6" imgW="5791200" imgH="17373600" progId="">
                  <p:embed/>
                </p:oleObj>
              </mc:Choice>
              <mc:Fallback>
                <p:oleObj name="Equation" r:id="rId6" imgW="5791200" imgH="17373600" progId="">
                  <p:embed/>
                  <p:pic>
                    <p:nvPicPr>
                      <p:cNvPr id="0" name="图片 21506"/>
                      <p:cNvPicPr>
                        <a:picLocks noChangeAspect="1"/>
                      </p:cNvPicPr>
                      <p:nvPr/>
                    </p:nvPicPr>
                    <p:blipFill>
                      <a:blip r:embed="rId7"/>
                      <a:stretch>
                        <a:fillRect/>
                      </a:stretch>
                    </p:blipFill>
                    <p:spPr>
                      <a:xfrm>
                        <a:off x="5826958" y="4602441"/>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731128" y="4602441"/>
          <a:ext cx="371474" cy="657224"/>
        </p:xfrm>
        <a:graphic>
          <a:graphicData uri="http://schemas.openxmlformats.org/presentationml/2006/ole">
            <mc:AlternateContent xmlns:mc="http://schemas.openxmlformats.org/markup-compatibility/2006">
              <mc:Choice xmlns:v="urn:schemas-microsoft-com:vml" Requires="v">
                <p:oleObj spid="_x0000_s21508" name="Equation" r:id="rId8" imgW="9753600" imgH="17373600" progId="">
                  <p:embed/>
                </p:oleObj>
              </mc:Choice>
              <mc:Fallback>
                <p:oleObj name="Equation" r:id="rId8" imgW="9753600" imgH="17373600" progId="">
                  <p:embed/>
                  <p:pic>
                    <p:nvPicPr>
                      <p:cNvPr id="0" name="图片 21507"/>
                      <p:cNvPicPr>
                        <a:picLocks noChangeAspect="1"/>
                      </p:cNvPicPr>
                      <p:nvPr/>
                    </p:nvPicPr>
                    <p:blipFill>
                      <a:blip r:embed="rId9"/>
                      <a:stretch>
                        <a:fillRect/>
                      </a:stretch>
                    </p:blipFill>
                    <p:spPr>
                      <a:xfrm>
                        <a:off x="7731128" y="4602441"/>
                        <a:ext cx="371474"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8275176" y="4602441"/>
          <a:ext cx="200025" cy="657225"/>
        </p:xfrm>
        <a:graphic>
          <a:graphicData uri="http://schemas.openxmlformats.org/presentationml/2006/ole">
            <mc:AlternateContent xmlns:mc="http://schemas.openxmlformats.org/markup-compatibility/2006">
              <mc:Choice xmlns:v="urn:schemas-microsoft-com:vml" Requires="v">
                <p:oleObj spid="_x0000_s21509" name="Equation" r:id="rId10" imgW="5181600" imgH="17373600" progId="">
                  <p:embed/>
                </p:oleObj>
              </mc:Choice>
              <mc:Fallback>
                <p:oleObj name="Equation" r:id="rId10" imgW="5181600" imgH="17373600" progId="">
                  <p:embed/>
                  <p:pic>
                    <p:nvPicPr>
                      <p:cNvPr id="0" name="图片 21508"/>
                      <p:cNvPicPr>
                        <a:picLocks noChangeAspect="1"/>
                      </p:cNvPicPr>
                      <p:nvPr/>
                    </p:nvPicPr>
                    <p:blipFill>
                      <a:blip r:embed="rId11"/>
                      <a:stretch>
                        <a:fillRect/>
                      </a:stretch>
                    </p:blipFill>
                    <p:spPr>
                      <a:xfrm>
                        <a:off x="8275176" y="4602441"/>
                        <a:ext cx="20002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69458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解法二:由于波沿</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轴正方向传播,则</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先振动,质点</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在</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=1 s时的振动形式传播到质点</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br>
              <a:rPr dirty="0"/>
            </a:br>
            <a:r>
              <a:rPr lang="zh-CN" altLang="en-US" sz="2410" kern="0" dirty="0" smtClean="0">
                <a:solidFill>
                  <a:srgbClr val="000000"/>
                </a:solidFill>
                <a:latin typeface="Times New Roman" panose="02020603050405020304" pitchFamily="65" charset="-122"/>
                <a:ea typeface="楷体_GB2312" pitchFamily="65" charset="-122"/>
              </a:rPr>
              <a:t>需要经历Δ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=0,1,2,3,</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),根据Δ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可知,两质点间距Δ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λ</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nλ</a:t>
            </a:r>
            <a:r>
              <a:rPr lang="zh-CN" altLang="en-US" sz="2410" kern="0" dirty="0" smtClean="0">
                <a:solidFill>
                  <a:srgbClr val="000000"/>
                </a:solidFill>
                <a:latin typeface="Times New Roman" panose="02020603050405020304" pitchFamily="65" charset="-122"/>
                <a:ea typeface="楷体_GB2312" pitchFamily="65" charset="-122"/>
              </a:rPr>
              <a:t>=1 m(</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λ</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6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=0,1,2,3,</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),根据题意可知,</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=0时,</a:t>
            </a:r>
            <a:r>
              <a:rPr lang="zh-CN" altLang="en-US" sz="2410" i="1" kern="0" dirty="0" smtClean="0">
                <a:solidFill>
                  <a:srgbClr val="000000"/>
                </a:solidFill>
                <a:latin typeface="Times New Roman" panose="02020603050405020304" pitchFamily="65" charset="-122"/>
                <a:ea typeface="楷体_GB2312" pitchFamily="65" charset="-122"/>
              </a:rPr>
              <a:t>λ</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m&gt;1 m,符合题意,</a:t>
            </a:r>
            <a:r>
              <a:rPr lang="zh-CN" altLang="en-US" sz="2410" kern="0" dirty="0" smtClean="0">
                <a:solidFill>
                  <a:srgbClr val="C00000"/>
                </a:solidFill>
                <a:latin typeface="Times New Roman" panose="02020603050405020304" pitchFamily="65" charset="-122"/>
                <a:ea typeface="楷体_GB2312" pitchFamily="65" charset="-122"/>
              </a:rPr>
              <a:t>A正确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波速</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0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5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m/s,</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2146368" y="1292583"/>
          <a:ext cx="219075" cy="657225"/>
        </p:xfrm>
        <a:graphic>
          <a:graphicData uri="http://schemas.openxmlformats.org/presentationml/2006/ole">
            <mc:AlternateContent xmlns:mc="http://schemas.openxmlformats.org/markup-compatibility/2006">
              <mc:Choice xmlns:v="urn:schemas-microsoft-com:vml" Requires="v">
                <p:oleObj spid="_x0000_s22529" name="Equation" r:id="rId1" imgW="5791200" imgH="17373600" progId="">
                  <p:embed/>
                </p:oleObj>
              </mc:Choice>
              <mc:Fallback>
                <p:oleObj name="Equation" r:id="rId1" imgW="5791200" imgH="17373600" progId="">
                  <p:embed/>
                  <p:pic>
                    <p:nvPicPr>
                      <p:cNvPr id="0" name="图片 22528"/>
                      <p:cNvPicPr>
                        <a:picLocks noChangeAspect="1"/>
                      </p:cNvPicPr>
                      <p:nvPr/>
                    </p:nvPicPr>
                    <p:blipFill>
                      <a:blip r:embed="rId2"/>
                      <a:stretch>
                        <a:fillRect/>
                      </a:stretch>
                    </p:blipFill>
                    <p:spPr>
                      <a:xfrm>
                        <a:off x="2146368" y="129258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112259" y="1292583"/>
          <a:ext cx="219075" cy="657225"/>
        </p:xfrm>
        <a:graphic>
          <a:graphicData uri="http://schemas.openxmlformats.org/presentationml/2006/ole">
            <mc:AlternateContent xmlns:mc="http://schemas.openxmlformats.org/markup-compatibility/2006">
              <mc:Choice xmlns:v="urn:schemas-microsoft-com:vml" Requires="v">
                <p:oleObj spid="_x0000_s22530" name="Equation" r:id="rId3" imgW="5791200" imgH="17373600" progId="">
                  <p:embed/>
                </p:oleObj>
              </mc:Choice>
              <mc:Fallback>
                <p:oleObj name="Equation" r:id="rId3" imgW="5791200" imgH="17373600" progId="">
                  <p:embed/>
                  <p:pic>
                    <p:nvPicPr>
                      <p:cNvPr id="0" name="图片 22529"/>
                      <p:cNvPicPr>
                        <a:picLocks noChangeAspect="1"/>
                      </p:cNvPicPr>
                      <p:nvPr/>
                    </p:nvPicPr>
                    <p:blipFill>
                      <a:blip r:embed="rId4"/>
                      <a:stretch>
                        <a:fillRect/>
                      </a:stretch>
                    </p:blipFill>
                    <p:spPr>
                      <a:xfrm>
                        <a:off x="9112259" y="129258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114841" y="1993796"/>
          <a:ext cx="723900" cy="657225"/>
        </p:xfrm>
        <a:graphic>
          <a:graphicData uri="http://schemas.openxmlformats.org/presentationml/2006/ole">
            <mc:AlternateContent xmlns:mc="http://schemas.openxmlformats.org/markup-compatibility/2006">
              <mc:Choice xmlns:v="urn:schemas-microsoft-com:vml" Requires="v">
                <p:oleObj spid="_x0000_s22531" name="Equation" r:id="rId5" imgW="19202400" imgH="17373600" progId="">
                  <p:embed/>
                </p:oleObj>
              </mc:Choice>
              <mc:Fallback>
                <p:oleObj name="Equation" r:id="rId5" imgW="19202400" imgH="17373600" progId="">
                  <p:embed/>
                  <p:pic>
                    <p:nvPicPr>
                      <p:cNvPr id="0" name="图片 22530"/>
                      <p:cNvPicPr>
                        <a:picLocks noChangeAspect="1"/>
                      </p:cNvPicPr>
                      <p:nvPr/>
                    </p:nvPicPr>
                    <p:blipFill>
                      <a:blip r:embed="rId6"/>
                      <a:stretch>
                        <a:fillRect/>
                      </a:stretch>
                    </p:blipFill>
                    <p:spPr>
                      <a:xfrm>
                        <a:off x="2114841" y="1993796"/>
                        <a:ext cx="72390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077647" y="1993796"/>
          <a:ext cx="219075" cy="657225"/>
        </p:xfrm>
        <a:graphic>
          <a:graphicData uri="http://schemas.openxmlformats.org/presentationml/2006/ole">
            <mc:AlternateContent xmlns:mc="http://schemas.openxmlformats.org/markup-compatibility/2006">
              <mc:Choice xmlns:v="urn:schemas-microsoft-com:vml" Requires="v">
                <p:oleObj spid="_x0000_s22532" name="Equation" r:id="rId7" imgW="5791200" imgH="17373600" progId="">
                  <p:embed/>
                </p:oleObj>
              </mc:Choice>
              <mc:Fallback>
                <p:oleObj name="Equation" r:id="rId7" imgW="5791200" imgH="17373600" progId="">
                  <p:embed/>
                  <p:pic>
                    <p:nvPicPr>
                      <p:cNvPr id="0" name="图片 22531"/>
                      <p:cNvPicPr>
                        <a:picLocks noChangeAspect="1"/>
                      </p:cNvPicPr>
                      <p:nvPr/>
                    </p:nvPicPr>
                    <p:blipFill>
                      <a:blip r:embed="rId8"/>
                      <a:stretch>
                        <a:fillRect/>
                      </a:stretch>
                    </p:blipFill>
                    <p:spPr>
                      <a:xfrm>
                        <a:off x="8077647" y="1993796"/>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387213" y="2695008"/>
          <a:ext cx="257174" cy="657224"/>
        </p:xfrm>
        <a:graphic>
          <a:graphicData uri="http://schemas.openxmlformats.org/presentationml/2006/ole">
            <mc:AlternateContent xmlns:mc="http://schemas.openxmlformats.org/markup-compatibility/2006">
              <mc:Choice xmlns:v="urn:schemas-microsoft-com:vml" Requires="v">
                <p:oleObj spid="_x0000_s22533" name="Equation" r:id="rId9" imgW="6705600" imgH="17373600" progId="">
                  <p:embed/>
                </p:oleObj>
              </mc:Choice>
              <mc:Fallback>
                <p:oleObj name="Equation" r:id="rId9" imgW="6705600" imgH="17373600" progId="">
                  <p:embed/>
                  <p:pic>
                    <p:nvPicPr>
                      <p:cNvPr id="0" name="图片 22532"/>
                      <p:cNvPicPr>
                        <a:picLocks noChangeAspect="1"/>
                      </p:cNvPicPr>
                      <p:nvPr/>
                    </p:nvPicPr>
                    <p:blipFill>
                      <a:blip r:embed="rId10"/>
                      <a:stretch>
                        <a:fillRect/>
                      </a:stretch>
                    </p:blipFill>
                    <p:spPr>
                      <a:xfrm>
                        <a:off x="1387213" y="2695008"/>
                        <a:ext cx="257174"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816961" y="2695008"/>
          <a:ext cx="200024" cy="657224"/>
        </p:xfrm>
        <a:graphic>
          <a:graphicData uri="http://schemas.openxmlformats.org/presentationml/2006/ole">
            <mc:AlternateContent xmlns:mc="http://schemas.openxmlformats.org/markup-compatibility/2006">
              <mc:Choice xmlns:v="urn:schemas-microsoft-com:vml" Requires="v">
                <p:oleObj spid="_x0000_s22534" name="Equation" r:id="rId11" imgW="5181600" imgH="17373600" progId="">
                  <p:embed/>
                </p:oleObj>
              </mc:Choice>
              <mc:Fallback>
                <p:oleObj name="Equation" r:id="rId11" imgW="5181600" imgH="17373600" progId="">
                  <p:embed/>
                  <p:pic>
                    <p:nvPicPr>
                      <p:cNvPr id="0" name="图片 22533"/>
                      <p:cNvPicPr>
                        <a:picLocks noChangeAspect="1"/>
                      </p:cNvPicPr>
                      <p:nvPr/>
                    </p:nvPicPr>
                    <p:blipFill>
                      <a:blip r:embed="rId12"/>
                      <a:stretch>
                        <a:fillRect/>
                      </a:stretch>
                    </p:blipFill>
                    <p:spPr>
                      <a:xfrm>
                        <a:off x="1816961" y="2695008"/>
                        <a:ext cx="20002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777063"/>
            <a:ext cx="11831400" cy="1741374"/>
          </a:xfrm>
          <a:prstGeom prst="rect">
            <a:avLst/>
          </a:prstGeom>
          <a:noFill/>
        </p:spPr>
        <p:txBody>
          <a:bodyPr wrap="square" lIns="0" tIns="0" rIns="0" bIns="0" rtlCol="0">
            <a:spAutoFit/>
          </a:bodyPr>
          <a:lstStyle/>
          <a:p>
            <a:pPr marL="0" indent="0" eaLnBrk="0" latinLnBrk="1" hangingPunct="0">
              <a:lnSpc>
                <a:spcPct val="150000"/>
              </a:lnSpc>
              <a:spcBef>
                <a:spcPts val="40"/>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题型2　已知两时刻的波的图像</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95" kern="0" dirty="0" smtClean="0">
                <a:latin typeface="华文细黑" panose="02010600040101010101" pitchFamily="65" charset="-122"/>
                <a:ea typeface="华文细黑" panose="02010600040101010101" pitchFamily="65" charset="-122"/>
              </a:rPr>
              <a:t>这类问题一般需要根据波在两个不同时刻的波形图来分析这列波的周期,再结合机</a:t>
            </a:r>
            <a:br>
              <a:rPr dirty="0">
                <a:latin typeface="华文细黑" panose="02010600040101010101" pitchFamily="65" charset="-122"/>
                <a:ea typeface="华文细黑" panose="02010600040101010101" pitchFamily="65" charset="-122"/>
              </a:rPr>
            </a:br>
            <a:r>
              <a:rPr lang="zh-CN" altLang="en-US" sz="2495" kern="0" dirty="0" smtClean="0">
                <a:latin typeface="华文细黑" panose="02010600040101010101" pitchFamily="65" charset="-122"/>
                <a:ea typeface="华文细黑" panose="02010600040101010101" pitchFamily="65" charset="-122"/>
              </a:rPr>
              <a:t>械波的波长分析波传播的速度。</a:t>
            </a:r>
            <a:endParaRPr lang="zh-CN" altLang="en-US" dirty="0">
              <a:latin typeface="华文细黑" panose="02010600040101010101" pitchFamily="65" charset="-122"/>
              <a:ea typeface="华文细黑" panose="02010600040101010101" pitchFamily="65"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143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(多选)如图所示,一列简谐横波沿</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轴正方向传播,实线为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=0时的波形图,虚线为</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=0.5 s时的波形图。已知该简谐波的周期大于0.5 s。关于该简谐波,下列说法正确的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.波长为2 m</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B.波速为6 m/s</a:t>
            </a:r>
            <a:endParaRPr lang="zh-CN" altLang="en-US" dirty="0"/>
          </a:p>
        </p:txBody>
      </p:sp>
      <p:pic>
        <p:nvPicPr>
          <p:cNvPr id="3" name="图片 3" descr="textimage33.jpeg"/>
          <p:cNvPicPr>
            <a:picLocks noChangeAspect="1"/>
          </p:cNvPicPr>
          <p:nvPr/>
        </p:nvPicPr>
        <p:blipFill>
          <a:blip r:embed="rId1"/>
          <a:stretch>
            <a:fillRect/>
          </a:stretch>
        </p:blipFill>
        <p:spPr>
          <a:xfrm>
            <a:off x="6226970" y="2134385"/>
            <a:ext cx="4979849" cy="2079497"/>
          </a:xfrm>
          <a:prstGeom prst="rect">
            <a:avLst/>
          </a:prstGeom>
        </p:spPr>
      </p:pic>
      <p:sp>
        <p:nvSpPr>
          <p:cNvPr id="4" name="TextBox 2"/>
          <p:cNvSpPr txBox="1"/>
          <p:nvPr/>
        </p:nvSpPr>
        <p:spPr>
          <a:xfrm>
            <a:off x="468000" y="3491707"/>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=1 s时,</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=1 m处的质点处于</a:t>
            </a:r>
            <a:r>
              <a:rPr lang="zh-CN" altLang="en-US" sz="2410" kern="0" dirty="0" smtClean="0">
                <a:solidFill>
                  <a:srgbClr val="000000"/>
                </a:solidFill>
                <a:latin typeface="Times New Roman" panose="02020603050405020304" pitchFamily="65" charset="-122"/>
                <a:ea typeface="华文细黑" panose="02010600040101010101" pitchFamily="65" charset="-122"/>
              </a:rPr>
              <a:t>波峰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=2 s时,</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=2 m处的质点经过平衡位置</a:t>
            </a:r>
            <a:endParaRPr lang="zh-CN" altLang="en-US" dirty="0"/>
          </a:p>
        </p:txBody>
      </p:sp>
      <p:sp>
        <p:nvSpPr>
          <p:cNvPr id="5" name="文本框 8"/>
          <p:cNvSpPr txBox="1"/>
          <p:nvPr/>
        </p:nvSpPr>
        <p:spPr>
          <a:xfrm>
            <a:off x="1226310" y="1848633"/>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1149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根据波形图可知</a:t>
            </a:r>
            <a:r>
              <a:rPr lang="zh-CN" altLang="en-US" sz="2410" i="1" kern="0" dirty="0" smtClean="0">
                <a:solidFill>
                  <a:srgbClr val="000000"/>
                </a:solidFill>
                <a:latin typeface="Times New Roman" panose="02020603050405020304" pitchFamily="65" charset="-122"/>
                <a:ea typeface="楷体_GB2312" pitchFamily="65" charset="-122"/>
              </a:rPr>
              <a:t>λ</a:t>
            </a:r>
            <a:r>
              <a:rPr lang="zh-CN" altLang="en-US" sz="2410" kern="0" dirty="0" smtClean="0">
                <a:solidFill>
                  <a:srgbClr val="000000"/>
                </a:solidFill>
                <a:latin typeface="Times New Roman" panose="02020603050405020304" pitchFamily="65" charset="-122"/>
                <a:ea typeface="楷体_GB2312" pitchFamily="65" charset="-122"/>
              </a:rPr>
              <a:t>=4 m,已知该简谐波的周期大于0.5 s,故根据Δ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可知</a:t>
            </a:r>
            <a:br>
              <a:rPr dirty="0"/>
            </a:br>
            <a:r>
              <a:rPr lang="zh-CN" altLang="en-US" sz="2410" kern="0" dirty="0" smtClean="0">
                <a:solidFill>
                  <a:srgbClr val="000000"/>
                </a:solidFill>
                <a:latin typeface="Times New Roman" panose="02020603050405020304" pitchFamily="65" charset="-122"/>
                <a:ea typeface="楷体_GB2312" pitchFamily="65" charset="-122"/>
              </a:rPr>
              <a:t>该波在Δ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=0.5 s的时间内移动的距离小于一个波长,只有当波传播的距离为Δ</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=3 m时,</a:t>
            </a:r>
            <a:br>
              <a:rPr dirty="0"/>
            </a:br>
            <a:r>
              <a:rPr lang="zh-CN" altLang="en-US" sz="2410" kern="0" dirty="0" smtClean="0">
                <a:solidFill>
                  <a:srgbClr val="000000"/>
                </a:solidFill>
                <a:latin typeface="Times New Roman" panose="02020603050405020304" pitchFamily="65" charset="-122"/>
                <a:ea typeface="楷体_GB2312" pitchFamily="65" charset="-122"/>
              </a:rPr>
              <a:t>实线才会和虚线重合,则</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=6 m/s,</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a:t>
            </a:r>
            <a:r>
              <a:rPr lang="zh-CN" altLang="en-US" sz="2410" kern="0" dirty="0" smtClean="0">
                <a:solidFill>
                  <a:srgbClr val="C00000"/>
                </a:solidFill>
                <a:latin typeface="Times New Roman" panose="02020603050405020304" pitchFamily="65" charset="-122"/>
                <a:ea typeface="楷体_GB2312" pitchFamily="65" charset="-122"/>
              </a:rPr>
              <a:t>A错误,B正确</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=0时刻,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=1 m处的质点在</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波峰,经过1 s=</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,该质点一定在波谷,</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=0时刻,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=2 m处的质点在平衡位置,</a:t>
            </a:r>
            <a:r>
              <a:rPr lang="zh-CN" altLang="en-US" sz="2410" kern="0" dirty="0" smtClean="0">
                <a:solidFill>
                  <a:srgbClr val="000000"/>
                </a:solidFill>
                <a:latin typeface="Times New Roman" panose="02020603050405020304" pitchFamily="65" charset="-122"/>
                <a:ea typeface="楷体_GB2312" pitchFamily="65" charset="-122"/>
              </a:rPr>
              <a:t>经过</a:t>
            </a:r>
            <a:endParaRPr lang="en-US" altLang="zh-CN" sz="2410" kern="0" dirty="0" smtClean="0">
              <a:solidFill>
                <a:srgbClr val="000000"/>
              </a:solidFill>
              <a:latin typeface="Times New Roman" panose="02020603050405020304" pitchFamily="65" charset="-122"/>
              <a:ea typeface="楷体_GB2312" pitchFamily="65" charset="-122"/>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2 s</a:t>
            </a: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,该质点一定经过平衡位置,</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3911713" y="1848633"/>
          <a:ext cx="371474" cy="657224"/>
        </p:xfrm>
        <a:graphic>
          <a:graphicData uri="http://schemas.openxmlformats.org/presentationml/2006/ole">
            <mc:AlternateContent xmlns:mc="http://schemas.openxmlformats.org/markup-compatibility/2006">
              <mc:Choice xmlns:v="urn:schemas-microsoft-com:vml" Requires="v">
                <p:oleObj spid="_x0000_s23553" name="Equation" r:id="rId1" imgW="9753600" imgH="17373600" progId="">
                  <p:embed/>
                </p:oleObj>
              </mc:Choice>
              <mc:Fallback>
                <p:oleObj name="Equation" r:id="rId1" imgW="9753600" imgH="17373600" progId="">
                  <p:embed/>
                  <p:pic>
                    <p:nvPicPr>
                      <p:cNvPr id="0" name="图片 23552"/>
                      <p:cNvPicPr>
                        <a:picLocks noChangeAspect="1"/>
                      </p:cNvPicPr>
                      <p:nvPr/>
                    </p:nvPicPr>
                    <p:blipFill>
                      <a:blip r:embed="rId2"/>
                      <a:stretch>
                        <a:fillRect/>
                      </a:stretch>
                    </p:blipFill>
                    <p:spPr>
                      <a:xfrm>
                        <a:off x="3911713" y="1848633"/>
                        <a:ext cx="3714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544676" y="1848633"/>
          <a:ext cx="219075" cy="657225"/>
        </p:xfrm>
        <a:graphic>
          <a:graphicData uri="http://schemas.openxmlformats.org/presentationml/2006/ole">
            <mc:AlternateContent xmlns:mc="http://schemas.openxmlformats.org/markup-compatibility/2006">
              <mc:Choice xmlns:v="urn:schemas-microsoft-com:vml" Requires="v">
                <p:oleObj spid="_x0000_s23554" name="Equation" r:id="rId3" imgW="5791200" imgH="17373600" progId="">
                  <p:embed/>
                </p:oleObj>
              </mc:Choice>
              <mc:Fallback>
                <p:oleObj name="Equation" r:id="rId3" imgW="5791200" imgH="17373600" progId="">
                  <p:embed/>
                  <p:pic>
                    <p:nvPicPr>
                      <p:cNvPr id="0" name="图片 23553"/>
                      <p:cNvPicPr>
                        <a:picLocks noChangeAspect="1"/>
                      </p:cNvPicPr>
                      <p:nvPr/>
                    </p:nvPicPr>
                    <p:blipFill>
                      <a:blip r:embed="rId4"/>
                      <a:stretch>
                        <a:fillRect/>
                      </a:stretch>
                    </p:blipFill>
                    <p:spPr>
                      <a:xfrm>
                        <a:off x="5544676" y="184863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936324" y="1848633"/>
          <a:ext cx="219075" cy="657225"/>
        </p:xfrm>
        <a:graphic>
          <a:graphicData uri="http://schemas.openxmlformats.org/presentationml/2006/ole">
            <mc:AlternateContent xmlns:mc="http://schemas.openxmlformats.org/markup-compatibility/2006">
              <mc:Choice xmlns:v="urn:schemas-microsoft-com:vml" Requires="v">
                <p:oleObj spid="_x0000_s23555" name="Equation" r:id="rId5" imgW="5791200" imgH="17373600" progId="">
                  <p:embed/>
                </p:oleObj>
              </mc:Choice>
              <mc:Fallback>
                <p:oleObj name="Equation" r:id="rId5" imgW="5791200" imgH="17373600" progId="">
                  <p:embed/>
                  <p:pic>
                    <p:nvPicPr>
                      <p:cNvPr id="0" name="图片 23554"/>
                      <p:cNvPicPr>
                        <a:picLocks noChangeAspect="1"/>
                      </p:cNvPicPr>
                      <p:nvPr/>
                    </p:nvPicPr>
                    <p:blipFill>
                      <a:blip r:embed="rId6"/>
                      <a:stretch>
                        <a:fillRect/>
                      </a:stretch>
                    </p:blipFill>
                    <p:spPr>
                      <a:xfrm>
                        <a:off x="5936324" y="1848633"/>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289656" y="2549846"/>
          <a:ext cx="219075" cy="657225"/>
        </p:xfrm>
        <a:graphic>
          <a:graphicData uri="http://schemas.openxmlformats.org/presentationml/2006/ole">
            <mc:AlternateContent xmlns:mc="http://schemas.openxmlformats.org/markup-compatibility/2006">
              <mc:Choice xmlns:v="urn:schemas-microsoft-com:vml" Requires="v">
                <p:oleObj spid="_x0000_s23556" name="Equation" r:id="rId7" imgW="5791200" imgH="17373600" progId="">
                  <p:embed/>
                </p:oleObj>
              </mc:Choice>
              <mc:Fallback>
                <p:oleObj name="Equation" r:id="rId7" imgW="5791200" imgH="17373600" progId="">
                  <p:embed/>
                  <p:pic>
                    <p:nvPicPr>
                      <p:cNvPr id="0" name="图片 23555"/>
                      <p:cNvPicPr>
                        <a:picLocks noChangeAspect="1"/>
                      </p:cNvPicPr>
                      <p:nvPr/>
                    </p:nvPicPr>
                    <p:blipFill>
                      <a:blip r:embed="rId8"/>
                      <a:stretch>
                        <a:fillRect/>
                      </a:stretch>
                    </p:blipFill>
                    <p:spPr>
                      <a:xfrm>
                        <a:off x="2289656" y="2549846"/>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9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题型3　已知某质点的振动图像和某时刻的波的</a:t>
            </a:r>
            <a:r>
              <a:rPr lang="zh-CN" altLang="en-US" sz="2500" b="1" dirty="0" smtClean="0">
                <a:solidFill>
                  <a:srgbClr val="DE0000"/>
                </a:solidFill>
                <a:latin typeface="微软雅黑" panose="020B0503020204020204" pitchFamily="34" charset="-122"/>
                <a:ea typeface="微软雅黑" panose="020B0503020204020204" pitchFamily="34" charset="-122"/>
              </a:rPr>
              <a:t>图像</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sp>
        <p:nvSpPr>
          <p:cNvPr id="8" name="TextBox 2"/>
          <p:cNvSpPr txBox="1"/>
          <p:nvPr/>
        </p:nvSpPr>
        <p:spPr>
          <a:xfrm>
            <a:off x="468000" y="1318821"/>
            <a:ext cx="11831400" cy="2315762"/>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95" kern="0" dirty="0" smtClean="0">
                <a:latin typeface="华文细黑" panose="02010600040101010101" pitchFamily="65" charset="-122"/>
                <a:ea typeface="华文细黑" panose="02010600040101010101" pitchFamily="65" charset="-122"/>
              </a:rPr>
              <a:t>这类问题的解题关键是根据横坐标轴的物理量区分波的图像和振动图像</a:t>
            </a:r>
            <a:r>
              <a:rPr lang="en-US" altLang="zh-CN" sz="2495" kern="0" dirty="0" smtClean="0">
                <a:latin typeface="华文细黑" panose="02010600040101010101" pitchFamily="65" charset="-122"/>
                <a:ea typeface="华文细黑" panose="02010600040101010101" pitchFamily="65" charset="-122"/>
              </a:rPr>
              <a:t>,</a:t>
            </a:r>
            <a:r>
              <a:rPr lang="zh-CN" altLang="en-US" sz="2495" kern="0" dirty="0" smtClean="0">
                <a:latin typeface="华文细黑" panose="02010600040101010101" pitchFamily="65" charset="-122"/>
                <a:ea typeface="华文细黑" panose="02010600040101010101" pitchFamily="65" charset="-122"/>
              </a:rPr>
              <a:t>由振动图</a:t>
            </a:r>
            <a:br>
              <a:rPr lang="zh-CN" altLang="en-US" sz="2800" dirty="0" smtClean="0">
                <a:latin typeface="华文细黑" panose="02010600040101010101" pitchFamily="65" charset="-122"/>
                <a:ea typeface="华文细黑" panose="02010600040101010101" pitchFamily="65" charset="-122"/>
              </a:rPr>
            </a:br>
            <a:r>
              <a:rPr lang="zh-CN" altLang="en-US" sz="2495" kern="0" dirty="0" smtClean="0">
                <a:latin typeface="华文细黑" panose="02010600040101010101" pitchFamily="65" charset="-122"/>
                <a:ea typeface="华文细黑" panose="02010600040101010101" pitchFamily="65" charset="-122"/>
              </a:rPr>
              <a:t>像读出周期</a:t>
            </a:r>
            <a:r>
              <a:rPr lang="en-US" altLang="zh-CN" sz="2495" kern="0" dirty="0" smtClean="0">
                <a:latin typeface="华文细黑" panose="02010600040101010101" pitchFamily="65" charset="-122"/>
                <a:ea typeface="华文细黑" panose="02010600040101010101" pitchFamily="65" charset="-122"/>
              </a:rPr>
              <a:t>,</a:t>
            </a:r>
            <a:r>
              <a:rPr lang="zh-CN" altLang="en-US" sz="2495" kern="0" dirty="0" smtClean="0">
                <a:latin typeface="华文细黑" panose="02010600040101010101" pitchFamily="65" charset="-122"/>
                <a:ea typeface="华文细黑" panose="02010600040101010101" pitchFamily="65" charset="-122"/>
              </a:rPr>
              <a:t>根据题目所给时刻质点的振动方向来判断这列波的传播方向</a:t>
            </a:r>
            <a:r>
              <a:rPr lang="en-US" altLang="zh-CN" sz="2495" kern="0" dirty="0" smtClean="0">
                <a:latin typeface="华文细黑" panose="02010600040101010101" pitchFamily="65" charset="-122"/>
                <a:ea typeface="华文细黑" panose="02010600040101010101" pitchFamily="65" charset="-122"/>
              </a:rPr>
              <a:t>,</a:t>
            </a:r>
            <a:r>
              <a:rPr lang="zh-CN" altLang="en-US" sz="2495" kern="0" dirty="0" smtClean="0">
                <a:latin typeface="华文细黑" panose="02010600040101010101" pitchFamily="65" charset="-122"/>
                <a:ea typeface="华文细黑" panose="02010600040101010101" pitchFamily="65" charset="-122"/>
              </a:rPr>
              <a:t>再由波的</a:t>
            </a:r>
            <a:endParaRPr lang="zh-CN" altLang="en-US" sz="2800" dirty="0" smtClean="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95" kern="0" dirty="0" smtClean="0">
                <a:latin typeface="华文细黑" panose="02010600040101010101" pitchFamily="65" charset="-122"/>
                <a:ea typeface="华文细黑" panose="02010600040101010101" pitchFamily="65" charset="-122"/>
              </a:rPr>
              <a:t>图像</a:t>
            </a:r>
            <a:r>
              <a:rPr lang="zh-CN" altLang="en-US" sz="2495" kern="0" dirty="0" smtClean="0">
                <a:latin typeface="华文细黑" panose="02010600040101010101" pitchFamily="65" charset="-122"/>
                <a:ea typeface="华文细黑" panose="02010600040101010101" pitchFamily="65" charset="-122"/>
              </a:rPr>
              <a:t>读出波长,求出波传播的速度,进而利用波动规律分析波动相关的问题,利用振</a:t>
            </a:r>
            <a:br>
              <a:rPr dirty="0">
                <a:latin typeface="华文细黑" panose="02010600040101010101" pitchFamily="65" charset="-122"/>
                <a:ea typeface="华文细黑" panose="02010600040101010101" pitchFamily="65" charset="-122"/>
              </a:rPr>
            </a:br>
            <a:r>
              <a:rPr lang="zh-CN" altLang="en-US" sz="2495" kern="0" dirty="0" smtClean="0">
                <a:latin typeface="华文细黑" panose="02010600040101010101" pitchFamily="65" charset="-122"/>
                <a:ea typeface="华文细黑" panose="02010600040101010101" pitchFamily="65" charset="-122"/>
              </a:rPr>
              <a:t>动规律分析振动相关的问题。</a:t>
            </a:r>
            <a:endParaRPr lang="zh-CN" altLang="en-US" dirty="0">
              <a:latin typeface="华文细黑" panose="02010600040101010101" pitchFamily="65" charset="-122"/>
              <a:ea typeface="华文细黑" panose="02010600040101010101" pitchFamily="65"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452720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3 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(2024届广东惠州模拟)</a:t>
            </a:r>
            <a:r>
              <a:rPr lang="zh-CN" altLang="en-US" sz="2410" kern="0" dirty="0" smtClean="0">
                <a:solidFill>
                  <a:srgbClr val="000000"/>
                </a:solidFill>
                <a:latin typeface="Times New Roman" panose="02020603050405020304" pitchFamily="65" charset="-122"/>
                <a:ea typeface="华文细黑" panose="02010600040101010101" pitchFamily="65" charset="-122"/>
              </a:rPr>
              <a:t>一列沿</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轴方向传播的简谐横波,在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=0时刻的波形如图</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甲所示,</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为介质中的四个质点,图乙为质点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的振动图像,下列说法中正确的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8605" kern="0" spc="1569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8605" kern="0" spc="11342"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21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A.该波的波速为8 m/s</a:t>
            </a:r>
            <a:endParaRPr lang="zh-CN" altLang="en-US" dirty="0"/>
          </a:p>
        </p:txBody>
      </p:sp>
      <p:pic>
        <p:nvPicPr>
          <p:cNvPr id="3" name="图片 3" descr="textimage34.jpeg"/>
          <p:cNvPicPr>
            <a:picLocks noChangeAspect="1"/>
          </p:cNvPicPr>
          <p:nvPr/>
        </p:nvPicPr>
        <p:blipFill>
          <a:blip r:embed="rId1" cstate="print"/>
          <a:stretch>
            <a:fillRect/>
          </a:stretch>
        </p:blipFill>
        <p:spPr>
          <a:xfrm>
            <a:off x="2420094" y="1977696"/>
            <a:ext cx="2931336" cy="2153265"/>
          </a:xfrm>
          <a:prstGeom prst="rect">
            <a:avLst/>
          </a:prstGeom>
        </p:spPr>
      </p:pic>
      <p:pic>
        <p:nvPicPr>
          <p:cNvPr id="4" name="图片 4" descr="textimage35.jpeg"/>
          <p:cNvPicPr>
            <a:picLocks noChangeAspect="1"/>
          </p:cNvPicPr>
          <p:nvPr/>
        </p:nvPicPr>
        <p:blipFill>
          <a:blip r:embed="rId2" cstate="print"/>
          <a:stretch>
            <a:fillRect/>
          </a:stretch>
        </p:blipFill>
        <p:spPr>
          <a:xfrm>
            <a:off x="5798342" y="1977696"/>
            <a:ext cx="2406591" cy="2153265"/>
          </a:xfrm>
          <a:prstGeom prst="rect">
            <a:avLst/>
          </a:prstGeom>
        </p:spPr>
      </p:pic>
      <p:sp>
        <p:nvSpPr>
          <p:cNvPr id="5" name="TextBox 2"/>
          <p:cNvSpPr txBox="1"/>
          <p:nvPr/>
        </p:nvSpPr>
        <p:spPr>
          <a:xfrm>
            <a:off x="468000" y="4775545"/>
            <a:ext cx="11831400" cy="16939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B.该波沿</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轴正方向</a:t>
            </a:r>
            <a:r>
              <a:rPr lang="zh-CN" altLang="en-US" sz="2410" kern="0" dirty="0" smtClean="0">
                <a:solidFill>
                  <a:srgbClr val="000000"/>
                </a:solidFill>
                <a:latin typeface="Times New Roman" panose="02020603050405020304" pitchFamily="65" charset="-122"/>
                <a:ea typeface="华文细黑" panose="02010600040101010101" pitchFamily="65" charset="-122"/>
              </a:rPr>
              <a:t>传播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=0.5 s时,质点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具有最大加速度</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=1 s时处于平衡位置,并沿</a:t>
            </a:r>
            <a:r>
              <a:rPr lang="zh-CN" altLang="en-US" sz="2410" i="1" kern="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轴负方向运动</a:t>
            </a:r>
            <a:endParaRPr lang="zh-CN" altLang="en-US" dirty="0"/>
          </a:p>
        </p:txBody>
      </p:sp>
      <p:sp>
        <p:nvSpPr>
          <p:cNvPr id="6" name="文本框 8"/>
          <p:cNvSpPr txBox="1"/>
          <p:nvPr/>
        </p:nvSpPr>
        <p:spPr>
          <a:xfrm>
            <a:off x="1297748" y="149144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25069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根据题图甲可得波长</a:t>
            </a:r>
            <a:r>
              <a:rPr lang="zh-CN" altLang="en-US" sz="2410" i="1" kern="0" dirty="0" smtClean="0">
                <a:solidFill>
                  <a:srgbClr val="000000"/>
                </a:solidFill>
                <a:latin typeface="Times New Roman" panose="02020603050405020304" pitchFamily="65" charset="-122"/>
                <a:ea typeface="楷体_GB2312" pitchFamily="65" charset="-122"/>
              </a:rPr>
              <a:t>λ</a:t>
            </a:r>
            <a:r>
              <a:rPr lang="zh-CN" altLang="en-US" sz="2410" kern="0" dirty="0" smtClean="0">
                <a:solidFill>
                  <a:srgbClr val="000000"/>
                </a:solidFill>
                <a:latin typeface="Times New Roman" panose="02020603050405020304" pitchFamily="65" charset="-122"/>
                <a:ea typeface="楷体_GB2312" pitchFamily="65" charset="-122"/>
              </a:rPr>
              <a:t>=4 m,由题图乙可得周期</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=2 s,该波波速为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0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=2 </a:t>
            </a:r>
            <a:r>
              <a:rPr lang="zh-CN" altLang="en-US" sz="2410"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s</a:t>
            </a:r>
            <a:r>
              <a:rPr lang="zh-CN" altLang="en-US" sz="2410" kern="0" dirty="0" smtClean="0">
                <a:solidFill>
                  <a:srgbClr val="000000"/>
                </a:solidFill>
                <a:latin typeface="Times New Roman" panose="02020603050405020304" pitchFamily="65" charset="-122"/>
                <a:ea typeface="楷体_GB2312" pitchFamily="65" charset="-122"/>
              </a:rPr>
              <a:t>,</a:t>
            </a:r>
            <a:endParaRPr lang="en-US" altLang="zh-CN" sz="2410" kern="0" dirty="0" smtClean="0">
              <a:solidFill>
                <a:srgbClr val="000000"/>
              </a:solidFill>
              <a:latin typeface="Times New Roman" panose="02020603050405020304" pitchFamily="65" charset="-122"/>
              <a:ea typeface="楷体_GB2312" pitchFamily="65" charset="-122"/>
            </a:endParaRPr>
          </a:p>
          <a:p>
            <a:pPr marL="0" indent="0" eaLnBrk="0" latinLnBrk="1" hangingPunct="0">
              <a:lnSpc>
                <a:spcPct val="150000"/>
              </a:lnSpc>
              <a:spcBef>
                <a:spcPts val="145"/>
              </a:spcBef>
              <a:buNone/>
            </a:pPr>
            <a:r>
              <a:rPr lang="zh-CN" altLang="en-US" sz="2410" kern="0" dirty="0" smtClean="0">
                <a:solidFill>
                  <a:srgbClr val="C00000"/>
                </a:solidFill>
                <a:latin typeface="Times New Roman" panose="02020603050405020304" pitchFamily="65" charset="-122"/>
                <a:ea typeface="楷体_GB2312" pitchFamily="65" charset="-122"/>
              </a:rPr>
              <a:t>A</a:t>
            </a:r>
            <a:r>
              <a:rPr lang="zh-CN" altLang="en-US" sz="2410" kern="0" dirty="0" smtClean="0">
                <a:solidFill>
                  <a:srgbClr val="C00000"/>
                </a:solidFill>
                <a:latin typeface="Times New Roman" panose="02020603050405020304" pitchFamily="65" charset="-122"/>
                <a:ea typeface="楷体_GB2312" pitchFamily="65" charset="-122"/>
              </a:rPr>
              <a:t>错误</a:t>
            </a:r>
            <a:r>
              <a:rPr lang="zh-CN" altLang="en-US" sz="2410" kern="0" dirty="0" smtClean="0">
                <a:solidFill>
                  <a:srgbClr val="000000"/>
                </a:solidFill>
                <a:latin typeface="Times New Roman" panose="02020603050405020304" pitchFamily="65" charset="-122"/>
                <a:ea typeface="楷体_GB2312" pitchFamily="65" charset="-122"/>
              </a:rPr>
              <a:t>;根据题图乙可知,</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=0时,质点</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向</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轴正方向振动,根据同侧法及题图甲可知,该</a:t>
            </a:r>
            <a:br>
              <a:rPr dirty="0"/>
            </a:br>
            <a:r>
              <a:rPr lang="zh-CN" altLang="en-US" sz="2410" kern="0" dirty="0" smtClean="0">
                <a:solidFill>
                  <a:srgbClr val="000000"/>
                </a:solidFill>
                <a:latin typeface="Times New Roman" panose="02020603050405020304" pitchFamily="65" charset="-122"/>
                <a:ea typeface="楷体_GB2312" pitchFamily="65" charset="-122"/>
              </a:rPr>
              <a:t>波沿</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轴正方向传播,</a:t>
            </a:r>
            <a:r>
              <a:rPr lang="zh-CN" altLang="en-US" sz="2410" kern="0" dirty="0" smtClean="0">
                <a:solidFill>
                  <a:srgbClr val="C00000"/>
                </a:solidFill>
                <a:latin typeface="Times New Roman" panose="02020603050405020304" pitchFamily="65" charset="-122"/>
                <a:ea typeface="楷体_GB2312" pitchFamily="65" charset="-122"/>
              </a:rPr>
              <a:t>B正确</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=0.5 s时,质点</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又振动了</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,刚好回到平衡位置,具有最大</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速度,加速度为0,</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;质点</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在</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=1 s时,又振动了</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,处于正向最大位移处,此时加速度</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最大,速度为0,</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10013184" y="777063"/>
          <a:ext cx="257175" cy="657225"/>
        </p:xfrm>
        <a:graphic>
          <a:graphicData uri="http://schemas.openxmlformats.org/presentationml/2006/ole">
            <mc:AlternateContent xmlns:mc="http://schemas.openxmlformats.org/markup-compatibility/2006">
              <mc:Choice xmlns:v="urn:schemas-microsoft-com:vml" Requires="v">
                <p:oleObj spid="_x0000_s24577" name="Equation" r:id="rId1" imgW="6705600" imgH="17373600" progId="">
                  <p:embed/>
                </p:oleObj>
              </mc:Choice>
              <mc:Fallback>
                <p:oleObj name="Equation" r:id="rId1" imgW="6705600" imgH="17373600" progId="">
                  <p:embed/>
                  <p:pic>
                    <p:nvPicPr>
                      <p:cNvPr id="0" name="图片 24576"/>
                      <p:cNvPicPr>
                        <a:picLocks noChangeAspect="1"/>
                      </p:cNvPicPr>
                      <p:nvPr/>
                    </p:nvPicPr>
                    <p:blipFill>
                      <a:blip r:embed="rId2"/>
                      <a:stretch>
                        <a:fillRect/>
                      </a:stretch>
                    </p:blipFill>
                    <p:spPr>
                      <a:xfrm>
                        <a:off x="10013184" y="777063"/>
                        <a:ext cx="2571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234544" y="1920071"/>
          <a:ext cx="219075" cy="657225"/>
        </p:xfrm>
        <a:graphic>
          <a:graphicData uri="http://schemas.openxmlformats.org/presentationml/2006/ole">
            <mc:AlternateContent xmlns:mc="http://schemas.openxmlformats.org/markup-compatibility/2006">
              <mc:Choice xmlns:v="urn:schemas-microsoft-com:vml" Requires="v">
                <p:oleObj spid="_x0000_s24578" name="Equation" r:id="rId3" imgW="5791200" imgH="17373600" progId="">
                  <p:embed/>
                </p:oleObj>
              </mc:Choice>
              <mc:Fallback>
                <p:oleObj name="Equation" r:id="rId3" imgW="5791200" imgH="17373600" progId="">
                  <p:embed/>
                  <p:pic>
                    <p:nvPicPr>
                      <p:cNvPr id="0" name="图片 24577"/>
                      <p:cNvPicPr>
                        <a:picLocks noChangeAspect="1"/>
                      </p:cNvPicPr>
                      <p:nvPr/>
                    </p:nvPicPr>
                    <p:blipFill>
                      <a:blip r:embed="rId4"/>
                      <a:stretch>
                        <a:fillRect/>
                      </a:stretch>
                    </p:blipFill>
                    <p:spPr>
                      <a:xfrm>
                        <a:off x="7234544" y="1920071"/>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777606" y="2621283"/>
          <a:ext cx="219075" cy="657225"/>
        </p:xfrm>
        <a:graphic>
          <a:graphicData uri="http://schemas.openxmlformats.org/presentationml/2006/ole">
            <mc:AlternateContent xmlns:mc="http://schemas.openxmlformats.org/markup-compatibility/2006">
              <mc:Choice xmlns:v="urn:schemas-microsoft-com:vml" Requires="v">
                <p:oleObj spid="_x0000_s24579" name="Equation" r:id="rId5" imgW="5791200" imgH="17373600" progId="">
                  <p:embed/>
                </p:oleObj>
              </mc:Choice>
              <mc:Fallback>
                <p:oleObj name="Equation" r:id="rId5" imgW="5791200" imgH="17373600" progId="">
                  <p:embed/>
                  <p:pic>
                    <p:nvPicPr>
                      <p:cNvPr id="0" name="图片 24578"/>
                      <p:cNvPicPr>
                        <a:picLocks noChangeAspect="1"/>
                      </p:cNvPicPr>
                      <p:nvPr/>
                    </p:nvPicPr>
                    <p:blipFill>
                      <a:blip r:embed="rId6"/>
                      <a:stretch>
                        <a:fillRect/>
                      </a:stretch>
                    </p:blipFill>
                    <p:spPr>
                      <a:xfrm>
                        <a:off x="6777606" y="2621283"/>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226292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2.简谐运动的表达式</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(1)动力学表达式:</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kx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(2)运动学表达式:</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 sin (</a:t>
            </a:r>
            <a:r>
              <a:rPr lang="zh-CN" altLang="en-US" sz="2410" i="1" kern="0" dirty="0" smtClean="0">
                <a:solidFill>
                  <a:srgbClr val="000000"/>
                </a:solidFill>
                <a:latin typeface="Times New Roman" panose="02020603050405020304" pitchFamily="65" charset="-122"/>
                <a:ea typeface="华文细黑" panose="02010600040101010101" pitchFamily="65" charset="-122"/>
              </a:rPr>
              <a:t>ωt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φ</a:t>
            </a:r>
            <a:r>
              <a:rPr lang="zh-CN" altLang="en-US" sz="2410" kern="0" dirty="0" smtClean="0">
                <a:solidFill>
                  <a:srgbClr val="000000"/>
                </a:solidFill>
                <a:latin typeface="Times New Roman" panose="02020603050405020304" pitchFamily="65" charset="-122"/>
                <a:ea typeface="华文细黑" panose="02010600040101010101" pitchFamily="65" charset="-122"/>
              </a:rPr>
              <a:t>),其中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代表振幅,</a:t>
            </a:r>
            <a:r>
              <a:rPr lang="zh-CN" altLang="en-US" sz="2410" i="1" kern="0" dirty="0" smtClean="0">
                <a:solidFill>
                  <a:srgbClr val="000000"/>
                </a:solidFill>
                <a:latin typeface="Times New Roman" panose="02020603050405020304" pitchFamily="65" charset="-122"/>
                <a:ea typeface="华文细黑" panose="02010600040101010101" pitchFamily="65" charset="-122"/>
              </a:rPr>
              <a:t>ω</a:t>
            </a:r>
            <a:r>
              <a:rPr lang="zh-CN" altLang="en-US" sz="2410" kern="0" dirty="0" smtClean="0">
                <a:solidFill>
                  <a:srgbClr val="000000"/>
                </a:solidFill>
                <a:latin typeface="Times New Roman" panose="02020603050405020304" pitchFamily="65" charset="-122"/>
                <a:ea typeface="华文细黑" panose="02010600040101010101" pitchFamily="65" charset="-122"/>
              </a:rPr>
              <a:t>=2π</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表示简谐运动的快慢。</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3.简谐运动的特征</a:t>
            </a:r>
            <a:endParaRPr lang="zh-CN" altLang="en-US" b="1" dirty="0"/>
          </a:p>
        </p:txBody>
      </p:sp>
      <p:graphicFrame>
        <p:nvGraphicFramePr>
          <p:cNvPr id="3" name="表格 2"/>
          <p:cNvGraphicFramePr>
            <a:graphicFrameLocks noGrp="1"/>
          </p:cNvGraphicFramePr>
          <p:nvPr/>
        </p:nvGraphicFramePr>
        <p:xfrm>
          <a:off x="468000" y="2620638"/>
          <a:ext cx="11268000" cy="3568700"/>
        </p:xfrm>
        <a:graphic>
          <a:graphicData uri="http://schemas.openxmlformats.org/drawingml/2006/table">
            <a:tbl>
              <a:tblPr/>
              <a:tblGrid>
                <a:gridCol w="2401384"/>
                <a:gridCol w="8866616"/>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动力学特征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F=-kx,“-”表示</a:t>
                      </a:r>
                      <a:r>
                        <a:rPr lang="zh-CN" altLang="en-US" sz="2010" u="sng" kern="0" dirty="0" smtClean="0">
                          <a:solidFill>
                            <a:srgbClr val="000000"/>
                          </a:solidFill>
                          <a:latin typeface="Times New Roman" panose="02020603050405020304" pitchFamily="65" charset="-122"/>
                          <a:ea typeface="华文细黑" panose="02010600040101010101" pitchFamily="65" charset="-122"/>
                        </a:rPr>
                        <a:t>回复力的方向与位移的方向相反</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能量特征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(1)振幅越大,系统能量越大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(2)在运动过程中,动能和势能相互转化,系统的</a:t>
                      </a:r>
                      <a:r>
                        <a:rPr lang="zh-CN" altLang="en-US" sz="2010" kern="0" dirty="0" smtClean="0">
                          <a:solidFill>
                            <a:srgbClr val="000000"/>
                          </a:solidFill>
                          <a:latin typeface="Times New Roman" panose="02020603050405020304" pitchFamily="65" charset="-122"/>
                          <a:ea typeface="华文细黑" panose="02010600040101010101" pitchFamily="65" charset="-122"/>
                        </a:rPr>
                        <a:t>机械能</a:t>
                      </a:r>
                      <a:r>
                        <a:rPr lang="zh-CN" altLang="en-US" sz="2010" kern="0" dirty="0" smtClean="0">
                          <a:solidFill>
                            <a:srgbClr val="000000"/>
                          </a:solidFill>
                          <a:latin typeface="Times New Roman" panose="02020603050405020304" pitchFamily="65" charset="-122"/>
                          <a:ea typeface="华文细黑" panose="02010600040101010101" pitchFamily="65" charset="-122"/>
                        </a:rPr>
                        <a:t>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周期性特征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物体的位移、回复力、加速度和速度均随时间</a:t>
                      </a:r>
                      <a:r>
                        <a:rPr lang="zh-CN" altLang="en-US" sz="2010" kern="0" dirty="0" smtClean="0">
                          <a:solidFill>
                            <a:srgbClr val="000000"/>
                          </a:solidFill>
                          <a:latin typeface="Times New Roman" panose="02020603050405020304" pitchFamily="65" charset="-122"/>
                          <a:ea typeface="华文细黑" panose="02010600040101010101" pitchFamily="65" charset="-122"/>
                        </a:rPr>
                        <a:t>发生</a:t>
                      </a:r>
                      <a:r>
                        <a:rPr lang="zh-CN" altLang="en-US" sz="2010" kern="0" dirty="0" smtClean="0">
                          <a:solidFill>
                            <a:srgbClr val="000000"/>
                          </a:solidFill>
                          <a:latin typeface="Times New Roman" panose="02020603050405020304" pitchFamily="65" charset="-122"/>
                          <a:ea typeface="华文细黑" panose="02010600040101010101" pitchFamily="65" charset="-122"/>
                        </a:rPr>
                        <a:t>周期性变化,变化周期就等于简谐运动的周期T</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br>
                        <a:rPr lang="en-US" altLang="zh-CN" sz="2010" kern="0" dirty="0" smtClean="0">
                          <a:solidFill>
                            <a:srgbClr val="000000"/>
                          </a:solidFill>
                          <a:latin typeface="Times New Roman" panose="02020603050405020304" pitchFamily="65" charset="-122"/>
                          <a:ea typeface="华文细黑" panose="02010600040101010101" pitchFamily="65" charset="-122"/>
                        </a:rPr>
                      </a:br>
                      <a:r>
                        <a:rPr lang="zh-CN" altLang="en-US" sz="2010" u="sng" kern="0" dirty="0" smtClean="0">
                          <a:solidFill>
                            <a:srgbClr val="000000"/>
                          </a:solidFill>
                          <a:latin typeface="Times New Roman" panose="02020603050405020304" pitchFamily="65" charset="-122"/>
                          <a:ea typeface="华文细黑" panose="02010600040101010101" pitchFamily="65" charset="-122"/>
                        </a:rPr>
                        <a:t>动能</a:t>
                      </a:r>
                      <a:r>
                        <a:rPr lang="zh-CN" altLang="en-US" sz="2010" u="sng" kern="0" dirty="0" smtClean="0">
                          <a:solidFill>
                            <a:srgbClr val="000000"/>
                          </a:solidFill>
                          <a:latin typeface="Times New Roman" panose="02020603050405020304" pitchFamily="65" charset="-122"/>
                          <a:ea typeface="华文细黑" panose="02010600040101010101" pitchFamily="65" charset="-122"/>
                        </a:rPr>
                        <a:t>和势能也随时间发生周期性变化,周期为</a:t>
                      </a:r>
                      <a:r>
                        <a:rPr lang="zh-CN" altLang="en-US" sz="4350" u="sng" kern="0" spc="-2625" dirty="0" smtClean="0">
                          <a:solidFill>
                            <a:srgbClr val="000000"/>
                          </a:solidFill>
                          <a:latin typeface="Times New Roman" panose="02020603050405020304" pitchFamily="65" charset="-122"/>
                          <a:ea typeface="华文细黑" panose="02010600040101010101" pitchFamily="65" charset="-122"/>
                        </a:rPr>
                        <a:t> </a:t>
                      </a:r>
                      <a:endParaRPr lang="zh-CN" altLang="en-US" sz="4350" u="sng" kern="0" spc="-2625"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7870044" y="5508303"/>
          <a:ext cx="208121" cy="524827"/>
        </p:xfrm>
        <a:graphic>
          <a:graphicData uri="http://schemas.openxmlformats.org/presentationml/2006/ole">
            <mc:AlternateContent xmlns:mc="http://schemas.openxmlformats.org/markup-compatibility/2006">
              <mc:Choice xmlns:v="urn:schemas-microsoft-com:vml" Requires="v">
                <p:oleObj spid="_x0000_s2049" name="Equation" r:id="rId1" imgW="5791200" imgH="14630400" progId="">
                  <p:embed/>
                </p:oleObj>
              </mc:Choice>
              <mc:Fallback>
                <p:oleObj name="Equation" r:id="rId1" imgW="5791200" imgH="14630400" progId="">
                  <p:embed/>
                  <p:pic>
                    <p:nvPicPr>
                      <p:cNvPr id="0" name="图片 2048"/>
                      <p:cNvPicPr>
                        <a:picLocks noChangeAspect="1"/>
                      </p:cNvPicPr>
                      <p:nvPr/>
                    </p:nvPicPr>
                    <p:blipFill>
                      <a:blip r:embed="rId2"/>
                      <a:stretch>
                        <a:fillRect/>
                      </a:stretch>
                    </p:blipFill>
                    <p:spPr>
                      <a:xfrm>
                        <a:off x="7870044" y="5508303"/>
                        <a:ext cx="208121" cy="524827"/>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三步求解波的图像与振动图像综合</a:t>
            </a:r>
            <a:r>
              <a:rPr lang="zh-CN" altLang="en-US" sz="2410" kern="0" dirty="0" smtClean="0">
                <a:solidFill>
                  <a:srgbClr val="000000"/>
                </a:solidFill>
                <a:latin typeface="华文细黑" panose="02010600040101010101" pitchFamily="65" charset="-122"/>
                <a:ea typeface="华文细黑" panose="02010600040101010101" pitchFamily="65" charset="-122"/>
              </a:rPr>
              <a:t>问题</a:t>
            </a:r>
            <a:endParaRPr lang="zh-CN" altLang="en-US" dirty="0">
              <a:latin typeface="华文细黑" panose="02010600040101010101" pitchFamily="65" charset="-122"/>
              <a:ea typeface="华文细黑" panose="02010600040101010101" pitchFamily="65" charset="-122"/>
            </a:endParaRPr>
          </a:p>
        </p:txBody>
      </p:sp>
      <p:pic>
        <p:nvPicPr>
          <p:cNvPr id="3" name="图片 3" descr="textimage36.jpeg"/>
          <p:cNvPicPr>
            <a:picLocks noChangeAspect="1"/>
          </p:cNvPicPr>
          <p:nvPr/>
        </p:nvPicPr>
        <p:blipFill>
          <a:blip r:embed="rId1"/>
          <a:stretch>
            <a:fillRect/>
          </a:stretch>
        </p:blipFill>
        <p:spPr>
          <a:xfrm>
            <a:off x="2369318" y="2062947"/>
            <a:ext cx="7259987" cy="3311426"/>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99417" y="2441135"/>
            <a:ext cx="3004582" cy="859580"/>
          </a:xfrm>
          <a:prstGeom prst="rect">
            <a:avLst/>
          </a:prstGeom>
          <a:noFill/>
        </p:spPr>
        <p:txBody>
          <a:bodyPr wrap="square" lIns="91239" tIns="45619" rIns="91239" bIns="45619">
            <a:spAutoFit/>
          </a:bodyPr>
          <a:lstStyle/>
          <a:p>
            <a:pPr algn="ctr"/>
            <a:r>
              <a:rPr lang="zh-CN" altLang="en-US" sz="5000" b="1" dirty="0" smtClean="0">
                <a:solidFill>
                  <a:schemeClr val="bg1"/>
                </a:solidFill>
                <a:latin typeface="微软雅黑" panose="020B0503020204020204" pitchFamily="34" charset="-122"/>
                <a:ea typeface="微软雅黑" panose="020B0503020204020204" pitchFamily="34" charset="-122"/>
              </a:rPr>
              <a:t>实验</a:t>
            </a:r>
            <a:r>
              <a:rPr lang="en-US" altLang="zh-CN" sz="5000" b="1" dirty="0" smtClean="0">
                <a:solidFill>
                  <a:schemeClr val="bg1"/>
                </a:solidFill>
                <a:latin typeface="微软雅黑" panose="020B0503020204020204" pitchFamily="34" charset="-122"/>
                <a:ea typeface="微软雅黑" panose="020B0503020204020204" pitchFamily="34" charset="-122"/>
              </a:rPr>
              <a:t>9</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441135"/>
            <a:ext cx="6599869"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用单摆测量重力加速度</a:t>
            </a:r>
            <a:endParaRPr lang="zh-CN" altLang="en-US" sz="5000" b="1" dirty="0" smtClean="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一、实验原理及装置图</a:t>
            </a:r>
            <a:endParaRPr lang="zh-CN" altLang="en-US" b="1" dirty="0"/>
          </a:p>
          <a:p>
            <a:pPr marL="0" indent="0" eaLnBrk="0" latinLnBrk="1" hangingPunct="0">
              <a:lnSpc>
                <a:spcPct val="150000"/>
              </a:lnSpc>
              <a:spcBef>
                <a:spcPts val="145"/>
              </a:spcBef>
              <a:buNone/>
            </a:pPr>
            <a:r>
              <a:rPr lang="zh-CN" altLang="en-US" sz="9295" kern="0" spc="7206" dirty="0" smtClean="0">
                <a:solidFill>
                  <a:srgbClr val="000000"/>
                </a:solidFill>
                <a:latin typeface="Times New Roman" panose="02020603050405020304" pitchFamily="65" charset="-122"/>
                <a:ea typeface="微软雅黑" panose="020B0503020204020204" pitchFamily="34" charset="-122"/>
              </a:rPr>
              <a:t> </a:t>
            </a:r>
            <a:endParaRPr lang="zh-CN" altLang="en-US" dirty="0"/>
          </a:p>
          <a:p>
            <a:pPr marL="0" indent="0" eaLnBrk="0" latinLnBrk="1" hangingPunct="0">
              <a:lnSpc>
                <a:spcPct val="150000"/>
              </a:lnSpc>
              <a:spcBef>
                <a:spcPts val="2480"/>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当摆角较小时,单摆做简谐运动,其运动周期</a:t>
            </a:r>
            <a:r>
              <a:rPr lang="zh-CN" altLang="en-US" sz="2410" i="1" kern="0" dirty="0" smtClean="0">
                <a:solidFill>
                  <a:srgbClr val="000000"/>
                </a:solidFill>
                <a:latin typeface="华文细黑" panose="02010600040101010101" pitchFamily="65" charset="-122"/>
                <a:ea typeface="华文细黑" panose="02010600040101010101" pitchFamily="65" charset="-122"/>
              </a:rPr>
              <a:t>T</a:t>
            </a:r>
            <a:r>
              <a:rPr lang="zh-CN" altLang="en-US" sz="2410" kern="0" dirty="0" smtClean="0">
                <a:solidFill>
                  <a:srgbClr val="000000"/>
                </a:solidFill>
                <a:latin typeface="华文细黑" panose="02010600040101010101" pitchFamily="65" charset="-122"/>
                <a:ea typeface="华文细黑" panose="02010600040101010101" pitchFamily="65" charset="-122"/>
              </a:rPr>
              <a:t>=2π</a:t>
            </a:r>
            <a:r>
              <a:rPr lang="zh-CN" altLang="en-US" sz="3545" kern="0" spc="53" dirty="0" smtClean="0">
                <a:solidFill>
                  <a:srgbClr val="000000"/>
                </a:solidFill>
                <a:latin typeface="华文细黑" panose="02010600040101010101" pitchFamily="65" charset="-122"/>
                <a:ea typeface="华文细黑" panose="02010600040101010101" pitchFamily="65" charset="-122"/>
              </a:rPr>
              <a:t> </a:t>
            </a:r>
            <a:r>
              <a:rPr lang="zh-CN" altLang="en-US" sz="2410" kern="0" dirty="0" smtClean="0">
                <a:solidFill>
                  <a:srgbClr val="000000"/>
                </a:solidFill>
                <a:latin typeface="华文细黑" panose="02010600040101010101" pitchFamily="65" charset="-122"/>
                <a:ea typeface="华文细黑" panose="02010600040101010101" pitchFamily="65" charset="-122"/>
              </a:rPr>
              <a:t>,由此得到</a:t>
            </a:r>
            <a:r>
              <a:rPr lang="zh-CN" altLang="en-US" sz="2410" i="1" kern="0" dirty="0" smtClean="0">
                <a:solidFill>
                  <a:srgbClr val="000000"/>
                </a:solidFill>
                <a:latin typeface="华文细黑" panose="02010600040101010101" pitchFamily="65" charset="-122"/>
                <a:ea typeface="华文细黑" panose="02010600040101010101" pitchFamily="65" charset="-122"/>
              </a:rPr>
              <a:t>g</a:t>
            </a:r>
            <a:r>
              <a:rPr lang="zh-CN" altLang="en-US" sz="2410" kern="0" dirty="0" smtClean="0">
                <a:solidFill>
                  <a:srgbClr val="000000"/>
                </a:solidFill>
                <a:latin typeface="华文细黑" panose="02010600040101010101" pitchFamily="65" charset="-122"/>
                <a:ea typeface="华文细黑" panose="02010600040101010101" pitchFamily="65" charset="-122"/>
              </a:rPr>
              <a:t>=</a:t>
            </a:r>
            <a:r>
              <a:rPr lang="zh-CN" altLang="en-US" sz="3120" kern="0" spc="1381" dirty="0" smtClean="0">
                <a:solidFill>
                  <a:srgbClr val="000000"/>
                </a:solidFill>
                <a:latin typeface="华文细黑" panose="02010600040101010101" pitchFamily="65" charset="-122"/>
                <a:ea typeface="华文细黑" panose="02010600040101010101" pitchFamily="65" charset="-122"/>
              </a:rPr>
              <a:t> </a:t>
            </a:r>
            <a:r>
              <a:rPr lang="zh-CN" altLang="en-US" sz="2410" kern="0" dirty="0" smtClean="0">
                <a:solidFill>
                  <a:srgbClr val="000000"/>
                </a:solidFill>
                <a:latin typeface="华文细黑" panose="02010600040101010101" pitchFamily="65" charset="-122"/>
                <a:ea typeface="华文细黑" panose="02010600040101010101" pitchFamily="65" charset="-122"/>
              </a:rPr>
              <a:t>。</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220"/>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二、操作要领及注意事项</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1.如何制作单摆:</a:t>
            </a:r>
            <a:r>
              <a:rPr lang="zh-CN" altLang="en-US" sz="2410" kern="0" dirty="0" smtClean="0">
                <a:solidFill>
                  <a:srgbClr val="000000"/>
                </a:solidFill>
                <a:latin typeface="Times New Roman" panose="02020603050405020304" pitchFamily="65" charset="-122"/>
                <a:ea typeface="华文细黑" panose="02010600040101010101" pitchFamily="65" charset="-122"/>
              </a:rPr>
              <a:t>摆线顶端不能晃动,需用夹子夹住;摆线不可伸缩;</a:t>
            </a:r>
            <a:r>
              <a:rPr lang="zh-CN" altLang="en-US" sz="2410" u="sng" kern="0" dirty="0" smtClean="0">
                <a:solidFill>
                  <a:srgbClr val="000000"/>
                </a:solidFill>
                <a:latin typeface="Times New Roman" panose="02020603050405020304" pitchFamily="65" charset="-122"/>
                <a:ea typeface="华文细黑" panose="02010600040101010101" pitchFamily="65" charset="-122"/>
              </a:rPr>
              <a:t>摆球应选用质量</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大、体积小的金属球</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37.jpeg"/>
          <p:cNvPicPr>
            <a:picLocks noChangeAspect="1"/>
          </p:cNvPicPr>
          <p:nvPr/>
        </p:nvPicPr>
        <p:blipFill>
          <a:blip r:embed="rId1"/>
          <a:stretch>
            <a:fillRect/>
          </a:stretch>
        </p:blipFill>
        <p:spPr>
          <a:xfrm>
            <a:off x="4869648" y="1134253"/>
            <a:ext cx="2095500" cy="2466975"/>
          </a:xfrm>
          <a:prstGeom prst="rect">
            <a:avLst/>
          </a:prstGeom>
        </p:spPr>
      </p:pic>
      <p:graphicFrame>
        <p:nvGraphicFramePr>
          <p:cNvPr id="5" name="对象 4"/>
          <p:cNvGraphicFramePr>
            <a:graphicFrameLocks noChangeAspect="1"/>
          </p:cNvGraphicFramePr>
          <p:nvPr/>
        </p:nvGraphicFramePr>
        <p:xfrm>
          <a:off x="6777292" y="3789651"/>
          <a:ext cx="457199" cy="790574"/>
        </p:xfrm>
        <a:graphic>
          <a:graphicData uri="http://schemas.openxmlformats.org/presentationml/2006/ole">
            <mc:AlternateContent xmlns:mc="http://schemas.openxmlformats.org/markup-compatibility/2006">
              <mc:Choice xmlns:v="urn:schemas-microsoft-com:vml" Requires="v">
                <p:oleObj spid="_x0000_s25601" name="Equation" r:id="rId2" imgW="12192000" imgH="21031200" progId="">
                  <p:embed/>
                </p:oleObj>
              </mc:Choice>
              <mc:Fallback>
                <p:oleObj name="Equation" r:id="rId2" imgW="12192000" imgH="21031200" progId="">
                  <p:embed/>
                  <p:pic>
                    <p:nvPicPr>
                      <p:cNvPr id="0" name="图片 25600"/>
                      <p:cNvPicPr>
                        <a:picLocks noChangeAspect="1"/>
                      </p:cNvPicPr>
                      <p:nvPr/>
                    </p:nvPicPr>
                    <p:blipFill>
                      <a:blip r:embed="rId3"/>
                      <a:stretch>
                        <a:fillRect/>
                      </a:stretch>
                    </p:blipFill>
                    <p:spPr>
                      <a:xfrm>
                        <a:off x="6777292" y="3789651"/>
                        <a:ext cx="457199" cy="79057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860565" y="3799660"/>
          <a:ext cx="571500" cy="695324"/>
        </p:xfrm>
        <a:graphic>
          <a:graphicData uri="http://schemas.openxmlformats.org/presentationml/2006/ole">
            <mc:AlternateContent xmlns:mc="http://schemas.openxmlformats.org/markup-compatibility/2006">
              <mc:Choice xmlns:v="urn:schemas-microsoft-com:vml" Requires="v">
                <p:oleObj spid="_x0000_s25602" name="Equation" r:id="rId4" imgW="15240000" imgH="18288000" progId="">
                  <p:embed/>
                </p:oleObj>
              </mc:Choice>
              <mc:Fallback>
                <p:oleObj name="Equation" r:id="rId4" imgW="15240000" imgH="18288000" progId="">
                  <p:embed/>
                  <p:pic>
                    <p:nvPicPr>
                      <p:cNvPr id="0" name="图片 25601"/>
                      <p:cNvPicPr>
                        <a:picLocks noChangeAspect="1"/>
                      </p:cNvPicPr>
                      <p:nvPr/>
                    </p:nvPicPr>
                    <p:blipFill>
                      <a:blip r:embed="rId5"/>
                      <a:stretch>
                        <a:fillRect/>
                      </a:stretch>
                    </p:blipFill>
                    <p:spPr>
                      <a:xfrm>
                        <a:off x="8860565" y="3799660"/>
                        <a:ext cx="571500" cy="6953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2.如何测量摆长:</a:t>
            </a:r>
            <a:r>
              <a:rPr lang="zh-CN" altLang="en-US" sz="2410" kern="0" dirty="0" smtClean="0">
                <a:solidFill>
                  <a:srgbClr val="000000"/>
                </a:solidFill>
                <a:latin typeface="Times New Roman" panose="02020603050405020304" pitchFamily="65" charset="-122"/>
                <a:ea typeface="华文细黑" panose="02010600040101010101" pitchFamily="65" charset="-122"/>
              </a:rPr>
              <a:t>应在摆球自然下垂时用毫米刻度尺测量摆线长,</a:t>
            </a:r>
            <a:r>
              <a:rPr lang="zh-CN" altLang="en-US" sz="2410" u="sng" kern="0" dirty="0" smtClean="0">
                <a:solidFill>
                  <a:srgbClr val="000000"/>
                </a:solidFill>
                <a:latin typeface="Times New Roman" panose="02020603050405020304" pitchFamily="65" charset="-122"/>
                <a:ea typeface="华文细黑" panose="02010600040101010101" pitchFamily="65" charset="-122"/>
              </a:rPr>
              <a:t>摆长为摆线长与摆球</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半径之和</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3.如何计时并计算周期:</a:t>
            </a:r>
            <a:r>
              <a:rPr lang="zh-CN" altLang="en-US" sz="2410" kern="0" dirty="0" smtClean="0">
                <a:solidFill>
                  <a:srgbClr val="000000"/>
                </a:solidFill>
                <a:latin typeface="Times New Roman" panose="02020603050405020304" pitchFamily="65" charset="-122"/>
                <a:ea typeface="华文细黑" panose="02010600040101010101" pitchFamily="65" charset="-122"/>
              </a:rPr>
              <a:t>单摆必须在同一竖直平面内摆动,且摆角小于5</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;当摆球摆到平</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衡位置处开始计时,</a:t>
            </a:r>
            <a:r>
              <a:rPr lang="zh-CN" altLang="en-US" sz="2410" u="sng" kern="0" dirty="0" smtClean="0">
                <a:solidFill>
                  <a:srgbClr val="000000"/>
                </a:solidFill>
                <a:latin typeface="Times New Roman" panose="02020603050405020304" pitchFamily="65" charset="-122"/>
                <a:ea typeface="华文细黑" panose="02010600040101010101" pitchFamily="65" charset="-122"/>
              </a:rPr>
              <a:t>记录</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N</a:t>
            </a:r>
            <a:r>
              <a:rPr lang="zh-CN" altLang="en-US" sz="2410" u="sng" kern="0" dirty="0" smtClean="0">
                <a:solidFill>
                  <a:srgbClr val="000000"/>
                </a:solidFill>
                <a:latin typeface="Times New Roman" panose="02020603050405020304" pitchFamily="65" charset="-122"/>
                <a:ea typeface="华文细黑" panose="02010600040101010101" pitchFamily="65" charset="-122"/>
              </a:rPr>
              <a:t>次全振动的时间</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t</a:t>
            </a:r>
            <a:r>
              <a:rPr lang="zh-CN" altLang="en-US" sz="2410" u="sng" kern="0" dirty="0" smtClean="0">
                <a:solidFill>
                  <a:srgbClr val="000000"/>
                </a:solidFill>
                <a:latin typeface="Times New Roman" panose="02020603050405020304" pitchFamily="65" charset="-122"/>
                <a:ea typeface="华文细黑" panose="02010600040101010101" pitchFamily="65" charset="-122"/>
              </a:rPr>
              <a:t>,周期</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T</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5175" u="sng" kern="0" spc="-285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三、数据处理</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1.公式法:</a:t>
            </a:r>
            <a:r>
              <a:rPr lang="zh-CN" altLang="en-US" sz="2410" kern="0" dirty="0" smtClean="0">
                <a:solidFill>
                  <a:srgbClr val="000000"/>
                </a:solidFill>
                <a:latin typeface="Times New Roman" panose="02020603050405020304" pitchFamily="65" charset="-122"/>
                <a:ea typeface="华文细黑" panose="02010600040101010101" pitchFamily="65" charset="-122"/>
              </a:rPr>
              <a:t>利用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45" kern="0" spc="-71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求出周期,然后利用公式</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220" kern="0" spc="128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求出一次实验的重力加速度,再求多</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次实验的重力加速度,然后取平均值。</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2.图像法:</a:t>
            </a:r>
            <a:r>
              <a:rPr lang="zh-CN" altLang="en-US" sz="2410" kern="0" dirty="0" smtClean="0">
                <a:solidFill>
                  <a:srgbClr val="000000"/>
                </a:solidFill>
                <a:latin typeface="Times New Roman" panose="02020603050405020304" pitchFamily="65" charset="-122"/>
                <a:ea typeface="华文细黑" panose="02010600040101010101" pitchFamily="65" charset="-122"/>
              </a:rPr>
              <a:t>根据测出的一系列摆长</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对应的周期</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,作</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图像,由单摆周期公式得</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886"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7067082" y="2622652"/>
          <a:ext cx="280511" cy="624363"/>
        </p:xfrm>
        <a:graphic>
          <a:graphicData uri="http://schemas.openxmlformats.org/presentationml/2006/ole">
            <mc:AlternateContent xmlns:mc="http://schemas.openxmlformats.org/markup-compatibility/2006">
              <mc:Choice xmlns:v="urn:schemas-microsoft-com:vml" Requires="v">
                <p:oleObj spid="_x0000_s26625" name="Equation" r:id="rId1" imgW="7924800" imgH="17373600" progId="">
                  <p:embed/>
                </p:oleObj>
              </mc:Choice>
              <mc:Fallback>
                <p:oleObj name="Equation" r:id="rId1" imgW="7924800" imgH="17373600" progId="">
                  <p:embed/>
                  <p:pic>
                    <p:nvPicPr>
                      <p:cNvPr id="0" name="图片 26624"/>
                      <p:cNvPicPr>
                        <a:picLocks noChangeAspect="1"/>
                      </p:cNvPicPr>
                      <p:nvPr/>
                    </p:nvPicPr>
                    <p:blipFill>
                      <a:blip r:embed="rId2"/>
                      <a:stretch>
                        <a:fillRect/>
                      </a:stretch>
                    </p:blipFill>
                    <p:spPr>
                      <a:xfrm>
                        <a:off x="7067082" y="2622652"/>
                        <a:ext cx="280511" cy="624363"/>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653315" y="4235196"/>
          <a:ext cx="295275" cy="657224"/>
        </p:xfrm>
        <a:graphic>
          <a:graphicData uri="http://schemas.openxmlformats.org/presentationml/2006/ole">
            <mc:AlternateContent xmlns:mc="http://schemas.openxmlformats.org/markup-compatibility/2006">
              <mc:Choice xmlns:v="urn:schemas-microsoft-com:vml" Requires="v">
                <p:oleObj spid="_x0000_s26626" name="Equation" r:id="rId3" imgW="7924800" imgH="17373600" progId="">
                  <p:embed/>
                </p:oleObj>
              </mc:Choice>
              <mc:Fallback>
                <p:oleObj name="Equation" r:id="rId3" imgW="7924800" imgH="17373600" progId="">
                  <p:embed/>
                  <p:pic>
                    <p:nvPicPr>
                      <p:cNvPr id="0" name="图片 26625"/>
                      <p:cNvPicPr>
                        <a:picLocks noChangeAspect="1"/>
                      </p:cNvPicPr>
                      <p:nvPr/>
                    </p:nvPicPr>
                    <p:blipFill>
                      <a:blip r:embed="rId4"/>
                      <a:stretch>
                        <a:fillRect/>
                      </a:stretch>
                    </p:blipFill>
                    <p:spPr>
                      <a:xfrm>
                        <a:off x="2653315" y="4235196"/>
                        <a:ext cx="295275"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410663" y="4197357"/>
          <a:ext cx="571500" cy="695325"/>
        </p:xfrm>
        <a:graphic>
          <a:graphicData uri="http://schemas.openxmlformats.org/presentationml/2006/ole">
            <mc:AlternateContent xmlns:mc="http://schemas.openxmlformats.org/markup-compatibility/2006">
              <mc:Choice xmlns:v="urn:schemas-microsoft-com:vml" Requires="v">
                <p:oleObj spid="_x0000_s26627" name="Equation" r:id="rId5" imgW="15240000" imgH="18288000" progId="">
                  <p:embed/>
                </p:oleObj>
              </mc:Choice>
              <mc:Fallback>
                <p:oleObj name="Equation" r:id="rId5" imgW="15240000" imgH="18288000" progId="">
                  <p:embed/>
                  <p:pic>
                    <p:nvPicPr>
                      <p:cNvPr id="0" name="图片 26626"/>
                      <p:cNvPicPr>
                        <a:picLocks noChangeAspect="1"/>
                      </p:cNvPicPr>
                      <p:nvPr/>
                    </p:nvPicPr>
                    <p:blipFill>
                      <a:blip r:embed="rId6"/>
                      <a:stretch>
                        <a:fillRect/>
                      </a:stretch>
                    </p:blipFill>
                    <p:spPr>
                      <a:xfrm>
                        <a:off x="6410663" y="4197357"/>
                        <a:ext cx="571500" cy="6953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0751990" y="5406250"/>
          <a:ext cx="504825" cy="657225"/>
        </p:xfrm>
        <a:graphic>
          <a:graphicData uri="http://schemas.openxmlformats.org/presentationml/2006/ole">
            <mc:AlternateContent xmlns:mc="http://schemas.openxmlformats.org/markup-compatibility/2006">
              <mc:Choice xmlns:v="urn:schemas-microsoft-com:vml" Requires="v">
                <p:oleObj spid="_x0000_s26628" name="Equation" r:id="rId7" imgW="13411200" imgH="17373600" progId="">
                  <p:embed/>
                </p:oleObj>
              </mc:Choice>
              <mc:Fallback>
                <p:oleObj name="Equation" r:id="rId7" imgW="13411200" imgH="17373600" progId="">
                  <p:embed/>
                  <p:pic>
                    <p:nvPicPr>
                      <p:cNvPr id="0" name="图片 26627"/>
                      <p:cNvPicPr>
                        <a:picLocks noChangeAspect="1"/>
                      </p:cNvPicPr>
                      <p:nvPr/>
                    </p:nvPicPr>
                    <p:blipFill>
                      <a:blip r:embed="rId8"/>
                      <a:stretch>
                        <a:fillRect/>
                      </a:stretch>
                    </p:blipFill>
                    <p:spPr>
                      <a:xfrm>
                        <a:off x="10751990" y="5406250"/>
                        <a:ext cx="50482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343780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图线应是一条过原点的倾斜直线,如图所示,求出图线的斜率</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即可利用</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g</a:t>
            </a:r>
            <a:r>
              <a:rPr lang="zh-CN" altLang="en-US" sz="2410" u="sng" kern="0" dirty="0" smtClean="0">
                <a:solidFill>
                  <a:srgbClr val="000000"/>
                </a:solidFill>
                <a:latin typeface="Times New Roman" panose="02020603050405020304" pitchFamily="65" charset="-122"/>
                <a:ea typeface="华文细黑" panose="02010600040101010101" pitchFamily="65" charset="-122"/>
              </a:rPr>
              <a:t>=4π</a:t>
            </a:r>
            <a:r>
              <a:rPr lang="zh-CN" altLang="en-US" sz="1815" u="sng"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k</a:t>
            </a:r>
            <a:r>
              <a:rPr lang="zh-CN" altLang="en-US" sz="2410" u="sng" kern="0" dirty="0" smtClean="0">
                <a:solidFill>
                  <a:srgbClr val="000000"/>
                </a:solidFill>
                <a:latin typeface="Times New Roman" panose="02020603050405020304" pitchFamily="65" charset="-122"/>
                <a:ea typeface="华文细黑" panose="02010600040101010101" pitchFamily="65" charset="-122"/>
              </a:rPr>
              <a:t>求重力</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加速度</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6975" kern="0" spc="945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570"/>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四、误差分析</a:t>
            </a:r>
            <a:endParaRPr lang="zh-CN" altLang="en-US" b="1" dirty="0"/>
          </a:p>
        </p:txBody>
      </p:sp>
      <p:pic>
        <p:nvPicPr>
          <p:cNvPr id="3" name="图片 3" descr="textimage38.jpeg"/>
          <p:cNvPicPr>
            <a:picLocks noChangeAspect="1"/>
          </p:cNvPicPr>
          <p:nvPr/>
        </p:nvPicPr>
        <p:blipFill>
          <a:blip r:embed="rId1"/>
          <a:stretch>
            <a:fillRect/>
          </a:stretch>
        </p:blipFill>
        <p:spPr>
          <a:xfrm>
            <a:off x="4726772" y="1334754"/>
            <a:ext cx="2078665" cy="1784425"/>
          </a:xfrm>
          <a:prstGeom prst="rect">
            <a:avLst/>
          </a:prstGeom>
        </p:spPr>
      </p:pic>
      <p:graphicFrame>
        <p:nvGraphicFramePr>
          <p:cNvPr id="4" name="表格 2"/>
          <p:cNvGraphicFramePr>
            <a:graphicFrameLocks noGrp="1"/>
          </p:cNvGraphicFramePr>
          <p:nvPr/>
        </p:nvGraphicFramePr>
        <p:xfrm>
          <a:off x="468000" y="3777459"/>
          <a:ext cx="10405902" cy="2569845"/>
        </p:xfrm>
        <a:graphic>
          <a:graphicData uri="http://schemas.openxmlformats.org/drawingml/2006/table">
            <a:tbl>
              <a:tblPr/>
              <a:tblGrid>
                <a:gridCol w="1401252"/>
                <a:gridCol w="4643470"/>
                <a:gridCol w="4361180"/>
              </a:tblGrid>
              <a:tr h="0">
                <a:tc>
                  <a:txBody>
                    <a:bodyPr/>
                    <a:lstStyle/>
                    <a:p>
                      <a:pPr algn="ct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项目</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产生原因</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减小方法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偶然误差</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测量时间(单摆周期)及摆长时</a:t>
                      </a:r>
                      <a:r>
                        <a:rPr lang="zh-CN" altLang="en-US" sz="2010" kern="0" dirty="0" smtClean="0">
                          <a:solidFill>
                            <a:srgbClr val="000000"/>
                          </a:solidFill>
                          <a:latin typeface="Times New Roman" panose="02020603050405020304" pitchFamily="65" charset="-122"/>
                          <a:ea typeface="华文细黑" panose="02010600040101010101" pitchFamily="65" charset="-122"/>
                        </a:rPr>
                        <a:t>产生</a:t>
                      </a:r>
                      <a:r>
                        <a:rPr lang="zh-CN" altLang="en-US" sz="2010" kern="0" dirty="0" smtClean="0">
                          <a:solidFill>
                            <a:srgbClr val="000000"/>
                          </a:solidFill>
                          <a:latin typeface="Times New Roman" panose="02020603050405020304" pitchFamily="65" charset="-122"/>
                          <a:ea typeface="华文细黑" panose="02010600040101010101" pitchFamily="65" charset="-122"/>
                        </a:rPr>
                        <a:t>误差</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(1)多次测量取平均值</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(2)从单摆经过平衡位置时</a:t>
                      </a:r>
                      <a:r>
                        <a:rPr lang="zh-CN" altLang="en-US" sz="2010" kern="0" dirty="0" smtClean="0">
                          <a:solidFill>
                            <a:srgbClr val="000000"/>
                          </a:solidFill>
                          <a:latin typeface="Times New Roman" panose="02020603050405020304" pitchFamily="65" charset="-122"/>
                          <a:ea typeface="华文细黑" panose="02010600040101010101" pitchFamily="65" charset="-122"/>
                        </a:rPr>
                        <a:t>开始计时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系统误差</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主要来源于单摆模型本身</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(1)摆球要选体积小、密度大</a:t>
                      </a:r>
                      <a:r>
                        <a:rPr lang="zh-CN" altLang="en-US" sz="2010" kern="0" dirty="0" smtClean="0">
                          <a:solidFill>
                            <a:srgbClr val="000000"/>
                          </a:solidFill>
                          <a:latin typeface="Times New Roman" panose="02020603050405020304" pitchFamily="65" charset="-122"/>
                          <a:ea typeface="华文细黑" panose="02010600040101010101" pitchFamily="65" charset="-122"/>
                        </a:rPr>
                        <a:t>的金属</a:t>
                      </a:r>
                      <a:r>
                        <a:rPr lang="zh-CN" altLang="en-US" sz="2010" kern="0" dirty="0" smtClean="0">
                          <a:solidFill>
                            <a:srgbClr val="000000"/>
                          </a:solidFill>
                          <a:latin typeface="Times New Roman" panose="02020603050405020304" pitchFamily="65" charset="-122"/>
                          <a:ea typeface="华文细黑" panose="02010600040101010101" pitchFamily="65" charset="-122"/>
                        </a:rPr>
                        <a:t>球</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(2)最大摆角不超过5</a:t>
                      </a:r>
                      <a:r>
                        <a:rPr lang="zh-CN" altLang="en-US" sz="2010" kern="0" dirty="0" smtClean="0">
                          <a:solidFill>
                            <a:srgbClr val="000000"/>
                          </a:solidFill>
                          <a:latin typeface="Arial Narrow" panose="020B0606020202030204" pitchFamily="65" charset="-122"/>
                          <a:ea typeface="Arial Unicode MS" pitchFamily="65" charset="-122"/>
                        </a:rPr>
                        <a:t>°</a:t>
                      </a:r>
                      <a:endParaRPr lang="zh-CN" altLang="en-US" sz="2010" kern="0" dirty="0" smtClean="0">
                        <a:solidFill>
                          <a:srgbClr val="000000"/>
                        </a:solidFill>
                        <a:latin typeface="Arial Narrow" panose="020B0606020202030204" pitchFamily="65" charset="-122"/>
                        <a:ea typeface="Arial Unicode MS"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五、其他方案</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方案一    如图甲、乙所示,使用力传感器显示绳子拉力大小,根据拉力变化的周期性,可</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以测出单摆周期,进而得到重力加速度大小。</a:t>
            </a:r>
            <a:endParaRPr lang="zh-CN" altLang="en-US" dirty="0"/>
          </a:p>
          <a:p>
            <a:pPr marL="0" indent="0" eaLnBrk="0" latinLnBrk="1" hangingPunct="0">
              <a:lnSpc>
                <a:spcPct val="150000"/>
              </a:lnSpc>
              <a:spcBef>
                <a:spcPts val="145"/>
              </a:spcBef>
              <a:buNone/>
            </a:pPr>
            <a:r>
              <a:rPr lang="zh-CN" altLang="en-US" sz="10010" kern="0" spc="408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7980" kern="0" spc="9719"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76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方案二    如图丙所示,将小球磁化,使用智能手机感知磁性强弱,根据磁性强弱变化的周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期性测出单摆周期,进而得到重力加速度大小。</a:t>
            </a:r>
            <a:endParaRPr lang="zh-CN" altLang="en-US" dirty="0"/>
          </a:p>
        </p:txBody>
      </p:sp>
      <p:pic>
        <p:nvPicPr>
          <p:cNvPr id="3" name="图片 3" descr="textimage39.jpeg"/>
          <p:cNvPicPr>
            <a:picLocks noChangeAspect="1"/>
          </p:cNvPicPr>
          <p:nvPr/>
        </p:nvPicPr>
        <p:blipFill>
          <a:blip r:embed="rId1" cstate="print"/>
          <a:stretch>
            <a:fillRect/>
          </a:stretch>
        </p:blipFill>
        <p:spPr>
          <a:xfrm>
            <a:off x="1607183" y="2537455"/>
            <a:ext cx="1652840" cy="2470469"/>
          </a:xfrm>
          <a:prstGeom prst="rect">
            <a:avLst/>
          </a:prstGeom>
        </p:spPr>
      </p:pic>
      <p:pic>
        <p:nvPicPr>
          <p:cNvPr id="4" name="图片 4" descr="textimage40.jpeg"/>
          <p:cNvPicPr>
            <a:picLocks noChangeAspect="1"/>
          </p:cNvPicPr>
          <p:nvPr/>
        </p:nvPicPr>
        <p:blipFill>
          <a:blip r:embed="rId2" cstate="print"/>
          <a:stretch>
            <a:fillRect/>
          </a:stretch>
        </p:blipFill>
        <p:spPr>
          <a:xfrm>
            <a:off x="3940954" y="2705889"/>
            <a:ext cx="2247900" cy="2133600"/>
          </a:xfrm>
          <a:prstGeom prst="rect">
            <a:avLst/>
          </a:prstGeom>
        </p:spPr>
      </p:pic>
      <p:grpSp>
        <p:nvGrpSpPr>
          <p:cNvPr id="5" name="组合 4"/>
          <p:cNvGrpSpPr/>
          <p:nvPr/>
        </p:nvGrpSpPr>
        <p:grpSpPr>
          <a:xfrm>
            <a:off x="7441416" y="2062947"/>
            <a:ext cx="2392291" cy="2853353"/>
            <a:chOff x="557729" y="931871"/>
            <a:chExt cx="2392291" cy="2853353"/>
          </a:xfrm>
        </p:grpSpPr>
        <p:pic>
          <p:nvPicPr>
            <p:cNvPr id="6" name="图片 3" descr="textimage41.jpeg"/>
            <p:cNvPicPr>
              <a:picLocks noChangeAspect="1"/>
            </p:cNvPicPr>
            <p:nvPr/>
          </p:nvPicPr>
          <p:blipFill>
            <a:blip r:embed="rId3"/>
            <a:stretch>
              <a:fillRect/>
            </a:stretch>
          </p:blipFill>
          <p:spPr>
            <a:xfrm>
              <a:off x="557729" y="931871"/>
              <a:ext cx="2392291" cy="2374570"/>
            </a:xfrm>
            <a:prstGeom prst="rect">
              <a:avLst/>
            </a:prstGeom>
          </p:spPr>
        </p:pic>
        <p:sp>
          <p:nvSpPr>
            <p:cNvPr id="7" name="矩形 6"/>
            <p:cNvSpPr/>
            <p:nvPr/>
          </p:nvSpPr>
          <p:spPr>
            <a:xfrm>
              <a:off x="1297748" y="3277393"/>
              <a:ext cx="415498" cy="507831"/>
            </a:xfrm>
            <a:prstGeom prst="rect">
              <a:avLst/>
            </a:prstGeom>
          </p:spPr>
          <p:txBody>
            <a:bodyPr wrap="none">
              <a:spAutoFit/>
            </a:bodyPr>
            <a:lstStyle/>
            <a:p>
              <a:pPr eaLnBrk="0" latinLnBrk="1" hangingPunct="0">
                <a:lnSpc>
                  <a:spcPct val="150000"/>
                </a:lnSpc>
                <a:spcBef>
                  <a:spcPts val="2595"/>
                </a:spcBef>
              </a:pPr>
              <a:r>
                <a:rPr lang="zh-CN" altLang="en-US" kern="0" dirty="0" smtClean="0">
                  <a:solidFill>
                    <a:srgbClr val="000000"/>
                  </a:solidFill>
                  <a:latin typeface="Times New Roman" panose="02020603050405020304" pitchFamily="65" charset="-122"/>
                  <a:ea typeface="华文细黑" panose="02010600040101010101" pitchFamily="65" charset="-122"/>
                </a:rPr>
                <a:t>丙</a:t>
              </a:r>
              <a:endParaRPr lang="zh-CN" altLang="en-US"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705625"/>
          <a:ext cx="11268000" cy="5419784"/>
        </p:xfrm>
        <a:graphic>
          <a:graphicData uri="http://schemas.openxmlformats.org/drawingml/2006/table">
            <a:tbl>
              <a:tblPr/>
              <a:tblGrid>
                <a:gridCol w="5634000"/>
                <a:gridCol w="5634000"/>
              </a:tblGrid>
              <a:tr h="5419784">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对称性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特征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(1)如图甲所示,相隔</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t=</a:t>
                      </a:r>
                      <a:r>
                        <a:rPr lang="zh-CN" altLang="en-US" sz="2650" kern="0" spc="3272"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T(n=0,1,2,</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)的两个</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时刻,物体的位置关于平衡位置对称,位移、速度</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及加速度均大小相等,方向相反,且动能、势能均</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相等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(2)如图乙所示,物体来回通过相同的两点间所用的</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时间相等,如t</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BC</a:t>
                      </a:r>
                      <a:r>
                        <a:rPr lang="zh-CN" altLang="en-US" sz="2010" kern="0" dirty="0" smtClean="0">
                          <a:solidFill>
                            <a:srgbClr val="000000"/>
                          </a:solidFill>
                          <a:latin typeface="Times New Roman" panose="02020603050405020304" pitchFamily="65" charset="-122"/>
                          <a:ea typeface="华文细黑" panose="02010600040101010101" pitchFamily="65" charset="-122"/>
                        </a:rPr>
                        <a:t>=t</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CB</a:t>
                      </a:r>
                      <a:r>
                        <a:rPr lang="zh-CN" altLang="en-US" sz="2010" kern="0" dirty="0" smtClean="0">
                          <a:solidFill>
                            <a:srgbClr val="000000"/>
                          </a:solidFill>
                          <a:latin typeface="Times New Roman" panose="02020603050405020304" pitchFamily="65" charset="-122"/>
                          <a:ea typeface="华文细黑" panose="02010600040101010101" pitchFamily="65" charset="-122"/>
                        </a:rPr>
                        <a:t>;物体经过关于平衡位置对称的</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等长的两段距离的时间相等,如t</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BC</a:t>
                      </a:r>
                      <a:r>
                        <a:rPr lang="zh-CN" altLang="en-US" sz="2010" kern="0" dirty="0" smtClean="0">
                          <a:solidFill>
                            <a:srgbClr val="000000"/>
                          </a:solidFill>
                          <a:latin typeface="Times New Roman" panose="02020603050405020304" pitchFamily="65" charset="-122"/>
                          <a:ea typeface="华文细黑" panose="02010600040101010101" pitchFamily="65" charset="-122"/>
                        </a:rPr>
                        <a:t>=t</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B'C'</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5845" kern="0" spc="892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 </a:t>
                      </a:r>
                      <a:r>
                        <a:rPr lang="zh-CN" altLang="en-US" sz="2170" kern="0" spc="17853" dirty="0" smtClean="0">
                          <a:solidFill>
                            <a:srgbClr val="000000"/>
                          </a:solidFill>
                          <a:latin typeface="Times New Roman" panose="02020603050405020304" pitchFamily="65" charset="-122"/>
                          <a:ea typeface="华文细黑" panose="02010600040101010101" pitchFamily="65" charset="-122"/>
                        </a:rPr>
                        <a:t> </a:t>
                      </a:r>
                      <a:endParaRPr lang="zh-CN" altLang="en-US" sz="2170" kern="0" spc="17853"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2.jpeg"/>
          <p:cNvPicPr>
            <a:picLocks noChangeAspect="1"/>
          </p:cNvPicPr>
          <p:nvPr/>
        </p:nvPicPr>
        <p:blipFill>
          <a:blip r:embed="rId1" cstate="print"/>
          <a:stretch>
            <a:fillRect/>
          </a:stretch>
        </p:blipFill>
        <p:spPr>
          <a:xfrm>
            <a:off x="6174000" y="4310334"/>
            <a:ext cx="1876425" cy="1743074"/>
          </a:xfrm>
          <a:prstGeom prst="rect">
            <a:avLst/>
          </a:prstGeom>
        </p:spPr>
      </p:pic>
      <p:pic>
        <p:nvPicPr>
          <p:cNvPr id="4" name="图片 4" descr="textimage3.jpeg"/>
          <p:cNvPicPr>
            <a:picLocks noChangeAspect="1"/>
          </p:cNvPicPr>
          <p:nvPr/>
        </p:nvPicPr>
        <p:blipFill>
          <a:blip r:embed="rId2" cstate="print"/>
          <a:stretch>
            <a:fillRect/>
          </a:stretch>
        </p:blipFill>
        <p:spPr>
          <a:xfrm>
            <a:off x="8114325" y="4928543"/>
            <a:ext cx="2543175" cy="676274"/>
          </a:xfrm>
          <a:prstGeom prst="rect">
            <a:avLst/>
          </a:prstGeom>
        </p:spPr>
      </p:pic>
      <p:graphicFrame>
        <p:nvGraphicFramePr>
          <p:cNvPr id="6" name="对象 5"/>
          <p:cNvGraphicFramePr>
            <a:graphicFrameLocks noChangeAspect="1"/>
          </p:cNvGraphicFramePr>
          <p:nvPr/>
        </p:nvGraphicFramePr>
        <p:xfrm>
          <a:off x="8704664" y="880003"/>
          <a:ext cx="752474" cy="619124"/>
        </p:xfrm>
        <a:graphic>
          <a:graphicData uri="http://schemas.openxmlformats.org/presentationml/2006/ole">
            <mc:AlternateContent xmlns:mc="http://schemas.openxmlformats.org/markup-compatibility/2006">
              <mc:Choice xmlns:v="urn:schemas-microsoft-com:vml" Requires="v">
                <p:oleObj spid="_x0000_s3073" name="Equation" r:id="rId3" imgW="19812000" imgH="16459200" progId="">
                  <p:embed/>
                </p:oleObj>
              </mc:Choice>
              <mc:Fallback>
                <p:oleObj name="Equation" r:id="rId3" imgW="19812000" imgH="16459200" progId="">
                  <p:embed/>
                  <p:pic>
                    <p:nvPicPr>
                      <p:cNvPr id="0" name="图片 3072"/>
                      <p:cNvPicPr>
                        <a:picLocks noChangeAspect="1"/>
                      </p:cNvPicPr>
                      <p:nvPr/>
                    </p:nvPicPr>
                    <p:blipFill>
                      <a:blip r:embed="rId4"/>
                      <a:stretch>
                        <a:fillRect/>
                      </a:stretch>
                    </p:blipFill>
                    <p:spPr>
                      <a:xfrm>
                        <a:off x="8704664" y="880003"/>
                        <a:ext cx="752474" cy="6191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4.简谐运动的图像</a:t>
            </a:r>
            <a:endParaRPr lang="zh-CN" altLang="en-US" b="1"/>
          </a:p>
        </p:txBody>
      </p:sp>
      <p:graphicFrame>
        <p:nvGraphicFramePr>
          <p:cNvPr id="3" name="表格 2"/>
          <p:cNvGraphicFramePr>
            <a:graphicFrameLocks noGrp="1"/>
          </p:cNvGraphicFramePr>
          <p:nvPr/>
        </p:nvGraphicFramePr>
        <p:xfrm>
          <a:off x="468000" y="888998"/>
          <a:ext cx="11268000" cy="5569649"/>
        </p:xfrm>
        <a:graphic>
          <a:graphicData uri="http://schemas.openxmlformats.org/drawingml/2006/table">
            <a:tbl>
              <a:tblPr/>
              <a:tblGrid>
                <a:gridCol w="1115500"/>
                <a:gridCol w="10152500"/>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6310" kern="0" spc="36920" dirty="0" smtClean="0">
                          <a:solidFill>
                            <a:srgbClr val="000000"/>
                          </a:solidFill>
                          <a:latin typeface="Times New Roman" panose="02020603050405020304" pitchFamily="65" charset="-122"/>
                          <a:ea typeface="华文细黑" panose="02010600040101010101" pitchFamily="65" charset="-122"/>
                        </a:rPr>
                        <a:t> </a:t>
                      </a:r>
                      <a:endParaRPr lang="zh-CN" altLang="en-US" sz="6310" kern="0" spc="3692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意义</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u="sng" kern="0" dirty="0" smtClean="0">
                          <a:solidFill>
                            <a:srgbClr val="000000"/>
                          </a:solidFill>
                          <a:latin typeface="Times New Roman" panose="02020603050405020304" pitchFamily="65" charset="-122"/>
                          <a:ea typeface="华文细黑" panose="02010600040101010101" pitchFamily="65" charset="-122"/>
                        </a:rPr>
                        <a:t>反映一个质点振动的位移随时间变化的规律</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不是质点</a:t>
                      </a:r>
                      <a:r>
                        <a:rPr lang="zh-CN" altLang="en-US" sz="2010" kern="0" dirty="0" smtClean="0">
                          <a:solidFill>
                            <a:srgbClr val="000000"/>
                          </a:solidFill>
                          <a:latin typeface="Times New Roman" panose="02020603050405020304" pitchFamily="65" charset="-122"/>
                          <a:ea typeface="华文细黑" panose="02010600040101010101" pitchFamily="65" charset="-122"/>
                        </a:rPr>
                        <a:t>的运动轨迹)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特点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图线都是正弦或余弦曲线</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蕴含</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信息</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(1)振幅A、周期T以及各时刻质点的位置、某</a:t>
                      </a:r>
                      <a:r>
                        <a:rPr lang="zh-CN" altLang="en-US" sz="2010" kern="0" dirty="0" smtClean="0">
                          <a:solidFill>
                            <a:srgbClr val="000000"/>
                          </a:solidFill>
                          <a:latin typeface="Times New Roman" panose="02020603050405020304" pitchFamily="65" charset="-122"/>
                          <a:ea typeface="华文细黑" panose="02010600040101010101" pitchFamily="65" charset="-122"/>
                        </a:rPr>
                        <a:t>段时间</a:t>
                      </a:r>
                      <a:r>
                        <a:rPr lang="zh-CN" altLang="en-US" sz="2010" kern="0" dirty="0" smtClean="0">
                          <a:solidFill>
                            <a:srgbClr val="000000"/>
                          </a:solidFill>
                          <a:latin typeface="Times New Roman" panose="02020603050405020304" pitchFamily="65" charset="-122"/>
                          <a:ea typeface="华文细黑" panose="02010600040101010101" pitchFamily="65" charset="-122"/>
                        </a:rPr>
                        <a:t>内质点的位移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(2)各时刻回复力、加速度、速度、位移的</a:t>
                      </a:r>
                      <a:r>
                        <a:rPr lang="zh-CN" altLang="en-US" sz="2010" kern="0" dirty="0" smtClean="0">
                          <a:solidFill>
                            <a:srgbClr val="000000"/>
                          </a:solidFill>
                          <a:latin typeface="Times New Roman" panose="02020603050405020304" pitchFamily="65" charset="-122"/>
                          <a:ea typeface="华文细黑" panose="02010600040101010101" pitchFamily="65" charset="-122"/>
                        </a:rPr>
                        <a:t>方向(</a:t>
                      </a:r>
                      <a:r>
                        <a:rPr lang="zh-CN" altLang="en-US" sz="2010" kern="0" dirty="0" smtClean="0">
                          <a:solidFill>
                            <a:srgbClr val="000000"/>
                          </a:solidFill>
                          <a:latin typeface="Times New Roman" panose="02020603050405020304" pitchFamily="65" charset="-122"/>
                          <a:ea typeface="华文细黑" panose="02010600040101010101" pitchFamily="65" charset="-122"/>
                        </a:rPr>
                        <a:t>判断速度方向可以作曲线上某点的切线,若</a:t>
                      </a:r>
                      <a:r>
                        <a:rPr lang="zh-CN" altLang="en-US" sz="2010" kern="0" dirty="0" smtClean="0">
                          <a:solidFill>
                            <a:srgbClr val="000000"/>
                          </a:solidFill>
                          <a:latin typeface="Times New Roman" panose="02020603050405020304" pitchFamily="65" charset="-122"/>
                          <a:ea typeface="华文细黑" panose="02010600040101010101" pitchFamily="65" charset="-122"/>
                        </a:rPr>
                        <a:t>切线的</a:t>
                      </a:r>
                      <a:r>
                        <a:rPr lang="zh-CN" altLang="en-US" sz="2010" kern="0" dirty="0" smtClean="0">
                          <a:solidFill>
                            <a:srgbClr val="000000"/>
                          </a:solidFill>
                          <a:latin typeface="Times New Roman" panose="02020603050405020304" pitchFamily="65" charset="-122"/>
                          <a:ea typeface="华文细黑" panose="02010600040101010101" pitchFamily="65" charset="-122"/>
                        </a:rPr>
                        <a:t>斜率为正,说明该时刻的速度方向为正方向)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(3)某段时间内位移、回复力、加速度、速度、</a:t>
                      </a:r>
                      <a:r>
                        <a:rPr lang="zh-CN" altLang="en-US" sz="2010" kern="0" dirty="0" smtClean="0">
                          <a:solidFill>
                            <a:srgbClr val="000000"/>
                          </a:solidFill>
                          <a:latin typeface="Times New Roman" panose="02020603050405020304" pitchFamily="65" charset="-122"/>
                          <a:ea typeface="华文细黑" panose="02010600040101010101" pitchFamily="65" charset="-122"/>
                        </a:rPr>
                        <a:t>动能</a:t>
                      </a:r>
                      <a:r>
                        <a:rPr lang="zh-CN" altLang="en-US" sz="2010" kern="0" dirty="0" smtClean="0">
                          <a:solidFill>
                            <a:srgbClr val="000000"/>
                          </a:solidFill>
                          <a:latin typeface="Times New Roman" panose="02020603050405020304" pitchFamily="65" charset="-122"/>
                          <a:ea typeface="华文细黑" panose="02010600040101010101" pitchFamily="65" charset="-122"/>
                        </a:rPr>
                        <a:t>、势能的变化情况</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例如当x为正且增大时,由F=-kx,可知F为负,大小</a:t>
                      </a:r>
                      <a:r>
                        <a:rPr lang="zh-CN" altLang="en-US" sz="2010" kern="0" dirty="0" smtClean="0">
                          <a:solidFill>
                            <a:srgbClr val="000000"/>
                          </a:solidFill>
                          <a:latin typeface="Times New Roman" panose="02020603050405020304" pitchFamily="65" charset="-122"/>
                          <a:ea typeface="华文细黑" panose="02010600040101010101" pitchFamily="65" charset="-122"/>
                        </a:rPr>
                        <a:t>增大</a:t>
                      </a:r>
                      <a:r>
                        <a:rPr lang="zh-CN" altLang="en-US" sz="2010" kern="0" dirty="0" smtClean="0">
                          <a:solidFill>
                            <a:srgbClr val="000000"/>
                          </a:solidFill>
                          <a:latin typeface="Times New Roman" panose="02020603050405020304" pitchFamily="65" charset="-122"/>
                          <a:ea typeface="华文细黑" panose="02010600040101010101" pitchFamily="65" charset="-122"/>
                        </a:rPr>
                        <a:t>,故a=</a:t>
                      </a:r>
                      <a:r>
                        <a:rPr lang="zh-CN" altLang="en-US" sz="2610" kern="0" spc="-58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为负,大小增大;当x=0时,a=0,v最大;x</a:t>
                      </a:r>
                      <a:r>
                        <a:rPr lang="zh-CN" altLang="en-US" sz="2010" kern="0" dirty="0" smtClean="0">
                          <a:solidFill>
                            <a:srgbClr val="000000"/>
                          </a:solidFill>
                          <a:latin typeface="Times New Roman" panose="02020603050405020304" pitchFamily="65" charset="-122"/>
                          <a:ea typeface="华文细黑" panose="02010600040101010101" pitchFamily="65" charset="-122"/>
                        </a:rPr>
                        <a:t>最大</a:t>
                      </a:r>
                      <a:r>
                        <a:rPr lang="zh-CN" altLang="en-US" sz="2010" kern="0" dirty="0" smtClean="0">
                          <a:solidFill>
                            <a:srgbClr val="000000"/>
                          </a:solidFill>
                          <a:latin typeface="Times New Roman" panose="02020603050405020304" pitchFamily="65" charset="-122"/>
                          <a:ea typeface="华文细黑" panose="02010600040101010101" pitchFamily="65" charset="-122"/>
                        </a:rPr>
                        <a:t>时,a最大,v=0</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4" name="图片 3" descr="textimage4.jpeg"/>
          <p:cNvPicPr>
            <a:picLocks noChangeAspect="1"/>
          </p:cNvPicPr>
          <p:nvPr/>
        </p:nvPicPr>
        <p:blipFill>
          <a:blip r:embed="rId1"/>
          <a:stretch>
            <a:fillRect/>
          </a:stretch>
        </p:blipFill>
        <p:spPr>
          <a:xfrm>
            <a:off x="3298012" y="977564"/>
            <a:ext cx="3500462" cy="1173285"/>
          </a:xfrm>
          <a:prstGeom prst="rect">
            <a:avLst/>
          </a:prstGeom>
        </p:spPr>
      </p:pic>
      <p:graphicFrame>
        <p:nvGraphicFramePr>
          <p:cNvPr id="34817" name="Object 1"/>
          <p:cNvGraphicFramePr>
            <a:graphicFrameLocks noChangeAspect="1"/>
          </p:cNvGraphicFramePr>
          <p:nvPr/>
        </p:nvGraphicFramePr>
        <p:xfrm>
          <a:off x="7941482" y="5491971"/>
          <a:ext cx="257175" cy="552450"/>
        </p:xfrm>
        <a:graphic>
          <a:graphicData uri="http://schemas.openxmlformats.org/presentationml/2006/ole">
            <mc:AlternateContent xmlns:mc="http://schemas.openxmlformats.org/markup-compatibility/2006">
              <mc:Choice xmlns:v="urn:schemas-microsoft-com:vml" Requires="v">
                <p:oleObj spid="_x0000_s4097" name="Equation" r:id="rId2" imgW="6705600" imgH="14630400" progId="">
                  <p:embed/>
                </p:oleObj>
              </mc:Choice>
              <mc:Fallback>
                <p:oleObj name="Equation" r:id="rId2" imgW="6705600" imgH="14630400" progId="">
                  <p:embed/>
                  <p:pic>
                    <p:nvPicPr>
                      <p:cNvPr id="0" name="图片 4096"/>
                      <p:cNvPicPr>
                        <a:picLocks noChangeAspect="1"/>
                      </p:cNvPicPr>
                      <p:nvPr/>
                    </p:nvPicPr>
                    <p:blipFill>
                      <a:blip r:embed="rId3"/>
                      <a:stretch>
                        <a:fillRect/>
                      </a:stretch>
                    </p:blipFill>
                    <p:spPr>
                      <a:xfrm>
                        <a:off x="7941482" y="5491971"/>
                        <a:ext cx="257175" cy="5524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33998"/>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教考衔接</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(人教版选必一P</a:t>
            </a:r>
            <a:r>
              <a:rPr lang="zh-CN" altLang="en-US" sz="1815" kern="0" baseline="-15000" dirty="0" smtClean="0">
                <a:solidFill>
                  <a:srgbClr val="000000"/>
                </a:solidFill>
                <a:latin typeface="楷体" panose="02010609060101010101" pitchFamily="49" charset="-122"/>
                <a:ea typeface="楷体" panose="02010609060101010101" pitchFamily="49" charset="-122"/>
              </a:rPr>
              <a:t>39</a:t>
            </a:r>
            <a:r>
              <a:rPr lang="zh-CN" altLang="en-US" sz="2410" kern="0" dirty="0" smtClean="0">
                <a:solidFill>
                  <a:srgbClr val="000000"/>
                </a:solidFill>
                <a:latin typeface="楷体" panose="02010609060101010101" pitchFamily="49" charset="-122"/>
                <a:ea typeface="楷体" panose="02010609060101010101" pitchFamily="49" charset="-122"/>
              </a:rPr>
              <a:t>例题改编)</a:t>
            </a:r>
            <a:r>
              <a:rPr lang="zh-CN" altLang="en-US" sz="2410" kern="0" dirty="0" smtClean="0">
                <a:solidFill>
                  <a:srgbClr val="000000"/>
                </a:solidFill>
                <a:latin typeface="Times New Roman" panose="02020603050405020304" pitchFamily="65" charset="-122"/>
                <a:ea typeface="华文细黑" panose="02010600040101010101" pitchFamily="65" charset="-122"/>
              </a:rPr>
              <a:t>如图1所示,弹簧振子以</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点为平衡位置,在</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两</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点之间做简谐运动,以向右为正方向。小球的位移</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随时间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变化的图像如图2所示</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1)(回归教材)下列判断正确的是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=0.8 s时,小球的速度方向向右</a:t>
            </a:r>
            <a:endParaRPr lang="zh-CN" altLang="en-US" dirty="0"/>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=0.4 s和</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=1.2 s时,小球的加速度</a:t>
            </a:r>
            <a:r>
              <a:rPr lang="zh-CN" altLang="en-US" sz="2410" kern="0" dirty="0" smtClean="0">
                <a:solidFill>
                  <a:srgbClr val="000000"/>
                </a:solidFill>
                <a:latin typeface="Times New Roman" panose="02020603050405020304" pitchFamily="65" charset="-122"/>
                <a:ea typeface="华文细黑" panose="02010600040101010101" pitchFamily="65" charset="-122"/>
              </a:rPr>
              <a:t>相同</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.小球做简谐运动的表达式为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=12 sin 1.25π</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 cm</a:t>
            </a:r>
            <a:endParaRPr lang="zh-CN" altLang="en-US" dirty="0" smtClean="0">
              <a:solidFill>
                <a:prstClr val="black"/>
              </a:solidFill>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D.从</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=0.4 s到</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=0.8 s时间内,小球的速度逐渐</a:t>
            </a:r>
            <a:r>
              <a:rPr lang="zh-CN" altLang="en-US" sz="2410" kern="0" dirty="0" smtClean="0">
                <a:solidFill>
                  <a:srgbClr val="000000"/>
                </a:solidFill>
                <a:latin typeface="Times New Roman" panose="02020603050405020304" pitchFamily="65" charset="-122"/>
                <a:ea typeface="华文细黑" panose="02010600040101010101" pitchFamily="65" charset="-122"/>
              </a:rPr>
              <a:t>减小</a:t>
            </a:r>
            <a:endParaRPr lang="zh-CN" altLang="en-US" dirty="0"/>
          </a:p>
        </p:txBody>
      </p:sp>
      <p:grpSp>
        <p:nvGrpSpPr>
          <p:cNvPr id="5" name="组合 4"/>
          <p:cNvGrpSpPr/>
          <p:nvPr/>
        </p:nvGrpSpPr>
        <p:grpSpPr>
          <a:xfrm>
            <a:off x="6278393" y="2277261"/>
            <a:ext cx="5330653" cy="2020483"/>
            <a:chOff x="6278393" y="2555226"/>
            <a:chExt cx="5330653" cy="2020483"/>
          </a:xfrm>
        </p:grpSpPr>
        <p:pic>
          <p:nvPicPr>
            <p:cNvPr id="3" name="图片 3" descr="textimage5.jpeg"/>
            <p:cNvPicPr>
              <a:picLocks noChangeAspect="1"/>
            </p:cNvPicPr>
            <p:nvPr/>
          </p:nvPicPr>
          <p:blipFill>
            <a:blip r:embed="rId1" cstate="print"/>
            <a:stretch>
              <a:fillRect/>
            </a:stretch>
          </p:blipFill>
          <p:spPr>
            <a:xfrm>
              <a:off x="6278393" y="2803468"/>
              <a:ext cx="2162175" cy="1523999"/>
            </a:xfrm>
            <a:prstGeom prst="rect">
              <a:avLst/>
            </a:prstGeom>
          </p:spPr>
        </p:pic>
        <p:pic>
          <p:nvPicPr>
            <p:cNvPr id="4" name="图片 4" descr="textimage6.jpeg"/>
            <p:cNvPicPr>
              <a:picLocks noChangeAspect="1"/>
            </p:cNvPicPr>
            <p:nvPr/>
          </p:nvPicPr>
          <p:blipFill>
            <a:blip r:embed="rId2" cstate="print"/>
            <a:stretch>
              <a:fillRect/>
            </a:stretch>
          </p:blipFill>
          <p:spPr>
            <a:xfrm>
              <a:off x="8798738" y="2555226"/>
              <a:ext cx="2810308" cy="2020483"/>
            </a:xfrm>
            <a:prstGeom prst="rect">
              <a:avLst/>
            </a:prstGeom>
          </p:spPr>
        </p:pic>
      </p:grpSp>
      <p:sp>
        <p:nvSpPr>
          <p:cNvPr id="6" name="文本框 5"/>
          <p:cNvSpPr txBox="1"/>
          <p:nvPr/>
        </p:nvSpPr>
        <p:spPr>
          <a:xfrm>
            <a:off x="5219700" y="2483485"/>
            <a:ext cx="570865" cy="461645"/>
          </a:xfrm>
          <a:prstGeom prst="rect">
            <a:avLst/>
          </a:prstGeom>
          <a:noFill/>
        </p:spPr>
        <p:txBody>
          <a:bodyPr wrap="square" rtlCol="0" anchor="t">
            <a:spAutoFit/>
          </a:bodyPr>
          <a:p>
            <a:r>
              <a:rPr lang="zh-CN" altLang="en-US" sz="2410" kern="0" dirty="0" smtClean="0">
                <a:solidFill>
                  <a:srgbClr val="C00000"/>
                </a:solidFill>
                <a:latin typeface="Times New Roman" panose="02020603050405020304" pitchFamily="65" charset="-122"/>
                <a:ea typeface="楷体_GB2312" pitchFamily="65" charset="-122"/>
                <a:sym typeface="+mn-ea"/>
              </a:rPr>
              <a:t>C</a:t>
            </a:r>
            <a:endParaRPr lang="zh-CN" altLang="en-US" sz="2410" kern="0" dirty="0" smtClean="0">
              <a:solidFill>
                <a:srgbClr val="C00000"/>
              </a:solidFill>
              <a:latin typeface="Times New Roman" panose="02020603050405020304" pitchFamily="65" charset="-122"/>
              <a:ea typeface="楷体_GB2312" pitchFamily="65"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3319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2)(拓展变式)(多选)小球的位移</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随时间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变化的图像如图2所示,若用</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分别表示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该小球的速度、加速度及回复力,下列选项判断正确的是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4950" kern="0" spc="479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4950" kern="0" spc="487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4950" kern="0" spc="494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4950" kern="0" spc="4874"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77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A.图甲可能是</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B.图乙可能是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C.图丙可能是</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D.图丁可能是</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图像</a:t>
            </a:r>
            <a:endParaRPr lang="zh-CN" altLang="en-US" dirty="0"/>
          </a:p>
        </p:txBody>
      </p:sp>
      <p:grpSp>
        <p:nvGrpSpPr>
          <p:cNvPr id="7" name="组合 6"/>
          <p:cNvGrpSpPr/>
          <p:nvPr/>
        </p:nvGrpSpPr>
        <p:grpSpPr>
          <a:xfrm>
            <a:off x="2726508" y="1777195"/>
            <a:ext cx="5909099" cy="1200150"/>
            <a:chOff x="468000" y="3030268"/>
            <a:chExt cx="5909099" cy="1200150"/>
          </a:xfrm>
        </p:grpSpPr>
        <p:pic>
          <p:nvPicPr>
            <p:cNvPr id="3" name="图片 3" descr="textimage7.jpeg"/>
            <p:cNvPicPr>
              <a:picLocks noChangeAspect="1"/>
            </p:cNvPicPr>
            <p:nvPr/>
          </p:nvPicPr>
          <p:blipFill>
            <a:blip r:embed="rId1" cstate="print"/>
            <a:stretch>
              <a:fillRect/>
            </a:stretch>
          </p:blipFill>
          <p:spPr>
            <a:xfrm>
              <a:off x="468000" y="3030268"/>
              <a:ext cx="1238250" cy="1200150"/>
            </a:xfrm>
            <a:prstGeom prst="rect">
              <a:avLst/>
            </a:prstGeom>
          </p:spPr>
        </p:pic>
        <p:pic>
          <p:nvPicPr>
            <p:cNvPr id="4" name="图片 4" descr="textimage8.jpeg"/>
            <p:cNvPicPr>
              <a:picLocks noChangeAspect="1"/>
            </p:cNvPicPr>
            <p:nvPr/>
          </p:nvPicPr>
          <p:blipFill>
            <a:blip r:embed="rId2" cstate="print"/>
            <a:stretch>
              <a:fillRect/>
            </a:stretch>
          </p:blipFill>
          <p:spPr>
            <a:xfrm>
              <a:off x="2012250" y="3030268"/>
              <a:ext cx="1247775" cy="1200150"/>
            </a:xfrm>
            <a:prstGeom prst="rect">
              <a:avLst/>
            </a:prstGeom>
          </p:spPr>
        </p:pic>
        <p:pic>
          <p:nvPicPr>
            <p:cNvPr id="5" name="图片 5" descr="textimage9.jpeg"/>
            <p:cNvPicPr>
              <a:picLocks noChangeAspect="1"/>
            </p:cNvPicPr>
            <p:nvPr/>
          </p:nvPicPr>
          <p:blipFill>
            <a:blip r:embed="rId3" cstate="print"/>
            <a:stretch>
              <a:fillRect/>
            </a:stretch>
          </p:blipFill>
          <p:spPr>
            <a:xfrm>
              <a:off x="3566025" y="3030268"/>
              <a:ext cx="1257299" cy="1200149"/>
            </a:xfrm>
            <a:prstGeom prst="rect">
              <a:avLst/>
            </a:prstGeom>
          </p:spPr>
        </p:pic>
        <p:pic>
          <p:nvPicPr>
            <p:cNvPr id="6" name="图片 6" descr="textimage10.jpeg"/>
            <p:cNvPicPr>
              <a:picLocks noChangeAspect="1"/>
            </p:cNvPicPr>
            <p:nvPr/>
          </p:nvPicPr>
          <p:blipFill>
            <a:blip r:embed="rId4" cstate="print"/>
            <a:stretch>
              <a:fillRect/>
            </a:stretch>
          </p:blipFill>
          <p:spPr>
            <a:xfrm>
              <a:off x="5129325" y="3030268"/>
              <a:ext cx="1247774" cy="1200150"/>
            </a:xfrm>
            <a:prstGeom prst="rect">
              <a:avLst/>
            </a:prstGeom>
          </p:spPr>
        </p:pic>
      </p:grpSp>
      <p:sp>
        <p:nvSpPr>
          <p:cNvPr id="8" name="文本框 7"/>
          <p:cNvSpPr txBox="1"/>
          <p:nvPr/>
        </p:nvSpPr>
        <p:spPr>
          <a:xfrm>
            <a:off x="8315960" y="1331595"/>
            <a:ext cx="674370" cy="461645"/>
          </a:xfrm>
          <a:prstGeom prst="rect">
            <a:avLst/>
          </a:prstGeom>
          <a:noFill/>
        </p:spPr>
        <p:txBody>
          <a:bodyPr wrap="square" rtlCol="0" anchor="t">
            <a:spAutoFit/>
          </a:bodyPr>
          <a:p>
            <a:r>
              <a:rPr lang="zh-CN" altLang="en-US" sz="2410" kern="0" dirty="0" smtClean="0">
                <a:solidFill>
                  <a:srgbClr val="C00000"/>
                </a:solidFill>
                <a:latin typeface="Times New Roman" panose="02020603050405020304" pitchFamily="65" charset="-122"/>
                <a:ea typeface="楷体_GB2312" pitchFamily="65" charset="-122"/>
                <a:sym typeface="+mn-ea"/>
              </a:rPr>
              <a:t>BC</a:t>
            </a:r>
            <a:endParaRPr lang="zh-CN" altLang="en-US" sz="2410" kern="0" dirty="0" smtClean="0">
              <a:solidFill>
                <a:srgbClr val="C00000"/>
              </a:solidFill>
              <a:latin typeface="Times New Roman" panose="02020603050405020304" pitchFamily="65" charset="-122"/>
              <a:ea typeface="楷体_GB2312" pitchFamily="65"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417B168B-8FD1-4E1F-884F-33A4D28361A4}">
  <ds:schemaRefs/>
</ds:datastoreItem>
</file>

<file path=customXml/itemProps10.xml><?xml version="1.0" encoding="utf-8"?>
<ds:datastoreItem xmlns:ds="http://schemas.openxmlformats.org/officeDocument/2006/customXml" ds:itemID="{4261784E-2BB9-46A6-802F-F90DEAAEA07B}">
  <ds:schemaRefs/>
</ds:datastoreItem>
</file>

<file path=customXml/itemProps11.xml><?xml version="1.0" encoding="utf-8"?>
<ds:datastoreItem xmlns:ds="http://schemas.openxmlformats.org/officeDocument/2006/customXml" ds:itemID="{98BF9F2E-FC30-4537-8BE8-A245541A66E7}">
  <ds:schemaRefs/>
</ds:datastoreItem>
</file>

<file path=customXml/itemProps12.xml><?xml version="1.0" encoding="utf-8"?>
<ds:datastoreItem xmlns:ds="http://schemas.openxmlformats.org/officeDocument/2006/customXml" ds:itemID="{6F050327-0E41-4C71-B767-5B0A0085D6AB}">
  <ds:schemaRefs/>
</ds:datastoreItem>
</file>

<file path=customXml/itemProps13.xml><?xml version="1.0" encoding="utf-8"?>
<ds:datastoreItem xmlns:ds="http://schemas.openxmlformats.org/officeDocument/2006/customXml" ds:itemID="{1E25F8F1-2501-4178-9FE8-1257CC9DE6D1}">
  <ds:schemaRefs/>
</ds:datastoreItem>
</file>

<file path=customXml/itemProps14.xml><?xml version="1.0" encoding="utf-8"?>
<ds:datastoreItem xmlns:ds="http://schemas.openxmlformats.org/officeDocument/2006/customXml" ds:itemID="{F8E13615-3D71-4DBB-B56F-258C50F9D4CA}">
  <ds:schemaRefs/>
</ds:datastoreItem>
</file>

<file path=customXml/itemProps15.xml><?xml version="1.0" encoding="utf-8"?>
<ds:datastoreItem xmlns:ds="http://schemas.openxmlformats.org/officeDocument/2006/customXml" ds:itemID="{CE4F98AF-DD46-4EF0-A685-5D1452FC3485}">
  <ds:schemaRefs/>
</ds:datastoreItem>
</file>

<file path=customXml/itemProps16.xml><?xml version="1.0" encoding="utf-8"?>
<ds:datastoreItem xmlns:ds="http://schemas.openxmlformats.org/officeDocument/2006/customXml" ds:itemID="{0CED912C-9D44-42C6-8441-59485AC42716}">
  <ds:schemaRefs/>
</ds:datastoreItem>
</file>

<file path=customXml/itemProps17.xml><?xml version="1.0" encoding="utf-8"?>
<ds:datastoreItem xmlns:ds="http://schemas.openxmlformats.org/officeDocument/2006/customXml" ds:itemID="{5B2FD16A-4BA5-44ED-8C49-C7A3A55061B5}">
  <ds:schemaRefs/>
</ds:datastoreItem>
</file>

<file path=customXml/itemProps18.xml><?xml version="1.0" encoding="utf-8"?>
<ds:datastoreItem xmlns:ds="http://schemas.openxmlformats.org/officeDocument/2006/customXml" ds:itemID="{9DC5E7C4-5DFA-4C3C-850E-79E6B7B4239F}">
  <ds:schemaRefs/>
</ds:datastoreItem>
</file>

<file path=customXml/itemProps19.xml><?xml version="1.0" encoding="utf-8"?>
<ds:datastoreItem xmlns:ds="http://schemas.openxmlformats.org/officeDocument/2006/customXml" ds:itemID="{2E591250-FE9D-42A1-83F8-82A0970F91C4}">
  <ds:schemaRefs/>
</ds:datastoreItem>
</file>

<file path=customXml/itemProps2.xml><?xml version="1.0" encoding="utf-8"?>
<ds:datastoreItem xmlns:ds="http://schemas.openxmlformats.org/officeDocument/2006/customXml" ds:itemID="{38C26B80-D2AA-4541-9F38-9F04B3771F65}">
  <ds:schemaRefs/>
</ds:datastoreItem>
</file>

<file path=customXml/itemProps20.xml><?xml version="1.0" encoding="utf-8"?>
<ds:datastoreItem xmlns:ds="http://schemas.openxmlformats.org/officeDocument/2006/customXml" ds:itemID="{D9B03137-D54E-4ED4-8C16-22E2A7A7F0A7}">
  <ds:schemaRefs/>
</ds:datastoreItem>
</file>

<file path=customXml/itemProps21.xml><?xml version="1.0" encoding="utf-8"?>
<ds:datastoreItem xmlns:ds="http://schemas.openxmlformats.org/officeDocument/2006/customXml" ds:itemID="{4C049E8A-EB75-4640-BC59-0F12015C1419}">
  <ds:schemaRefs/>
</ds:datastoreItem>
</file>

<file path=customXml/itemProps22.xml><?xml version="1.0" encoding="utf-8"?>
<ds:datastoreItem xmlns:ds="http://schemas.openxmlformats.org/officeDocument/2006/customXml" ds:itemID="{B83C25D9-30A0-45CF-B040-57F392777F26}">
  <ds:schemaRefs/>
</ds:datastoreItem>
</file>

<file path=customXml/itemProps23.xml><?xml version="1.0" encoding="utf-8"?>
<ds:datastoreItem xmlns:ds="http://schemas.openxmlformats.org/officeDocument/2006/customXml" ds:itemID="{77DA96FA-7A28-46C5-917A-8DEDD3E8EBC9}">
  <ds:schemaRefs/>
</ds:datastoreItem>
</file>

<file path=customXml/itemProps24.xml><?xml version="1.0" encoding="utf-8"?>
<ds:datastoreItem xmlns:ds="http://schemas.openxmlformats.org/officeDocument/2006/customXml" ds:itemID="{CA7A3706-A314-45EE-9B3C-2FB67A57A354}">
  <ds:schemaRefs/>
</ds:datastoreItem>
</file>

<file path=customXml/itemProps25.xml><?xml version="1.0" encoding="utf-8"?>
<ds:datastoreItem xmlns:ds="http://schemas.openxmlformats.org/officeDocument/2006/customXml" ds:itemID="{CC85BB5A-6084-455A-9A00-88666A1E56AC}">
  <ds:schemaRefs/>
</ds:datastoreItem>
</file>

<file path=customXml/itemProps26.xml><?xml version="1.0" encoding="utf-8"?>
<ds:datastoreItem xmlns:ds="http://schemas.openxmlformats.org/officeDocument/2006/customXml" ds:itemID="{5A04D971-AFA7-4552-B496-8E9ABA025454}">
  <ds:schemaRefs/>
</ds:datastoreItem>
</file>

<file path=customXml/itemProps27.xml><?xml version="1.0" encoding="utf-8"?>
<ds:datastoreItem xmlns:ds="http://schemas.openxmlformats.org/officeDocument/2006/customXml" ds:itemID="{F6395BE0-C7C0-456C-9EB2-BC2A597012FD}">
  <ds:schemaRefs/>
</ds:datastoreItem>
</file>

<file path=customXml/itemProps28.xml><?xml version="1.0" encoding="utf-8"?>
<ds:datastoreItem xmlns:ds="http://schemas.openxmlformats.org/officeDocument/2006/customXml" ds:itemID="{173D476C-2371-4962-8471-BEAA298BD71E}">
  <ds:schemaRefs/>
</ds:datastoreItem>
</file>

<file path=customXml/itemProps29.xml><?xml version="1.0" encoding="utf-8"?>
<ds:datastoreItem xmlns:ds="http://schemas.openxmlformats.org/officeDocument/2006/customXml" ds:itemID="{BB08CC6E-6CF8-4463-B8FF-CA7FFDAD7A3A}">
  <ds:schemaRefs/>
</ds:datastoreItem>
</file>

<file path=customXml/itemProps3.xml><?xml version="1.0" encoding="utf-8"?>
<ds:datastoreItem xmlns:ds="http://schemas.openxmlformats.org/officeDocument/2006/customXml" ds:itemID="{48F72675-3CF0-4EFB-AF91-F76B4588F739}">
  <ds:schemaRefs/>
</ds:datastoreItem>
</file>

<file path=customXml/itemProps30.xml><?xml version="1.0" encoding="utf-8"?>
<ds:datastoreItem xmlns:ds="http://schemas.openxmlformats.org/officeDocument/2006/customXml" ds:itemID="{B96206DD-DB48-4BE2-BB02-22D02B9DA656}">
  <ds:schemaRefs/>
</ds:datastoreItem>
</file>

<file path=customXml/itemProps31.xml><?xml version="1.0" encoding="utf-8"?>
<ds:datastoreItem xmlns:ds="http://schemas.openxmlformats.org/officeDocument/2006/customXml" ds:itemID="{E731E1FF-D46F-4AB4-B486-D1B4F7C407DD}">
  <ds:schemaRefs/>
</ds:datastoreItem>
</file>

<file path=customXml/itemProps32.xml><?xml version="1.0" encoding="utf-8"?>
<ds:datastoreItem xmlns:ds="http://schemas.openxmlformats.org/officeDocument/2006/customXml" ds:itemID="{51CCDA5E-7236-477C-AD6E-551B67DD136D}">
  <ds:schemaRefs/>
</ds:datastoreItem>
</file>

<file path=customXml/itemProps33.xml><?xml version="1.0" encoding="utf-8"?>
<ds:datastoreItem xmlns:ds="http://schemas.openxmlformats.org/officeDocument/2006/customXml" ds:itemID="{6873B4D7-79F7-4193-B2DA-C6F77D95FA8C}">
  <ds:schemaRefs/>
</ds:datastoreItem>
</file>

<file path=customXml/itemProps34.xml><?xml version="1.0" encoding="utf-8"?>
<ds:datastoreItem xmlns:ds="http://schemas.openxmlformats.org/officeDocument/2006/customXml" ds:itemID="{D7F1D498-7D69-4471-90E6-28E34754C76A}">
  <ds:schemaRefs/>
</ds:datastoreItem>
</file>

<file path=customXml/itemProps35.xml><?xml version="1.0" encoding="utf-8"?>
<ds:datastoreItem xmlns:ds="http://schemas.openxmlformats.org/officeDocument/2006/customXml" ds:itemID="{91632E25-E500-4020-81DE-9AF78AB72701}">
  <ds:schemaRefs/>
</ds:datastoreItem>
</file>

<file path=customXml/itemProps36.xml><?xml version="1.0" encoding="utf-8"?>
<ds:datastoreItem xmlns:ds="http://schemas.openxmlformats.org/officeDocument/2006/customXml" ds:itemID="{D02DAE30-2863-47F9-BBFE-C49F7CA2E4B1}">
  <ds:schemaRefs/>
</ds:datastoreItem>
</file>

<file path=customXml/itemProps37.xml><?xml version="1.0" encoding="utf-8"?>
<ds:datastoreItem xmlns:ds="http://schemas.openxmlformats.org/officeDocument/2006/customXml" ds:itemID="{8BD45A97-4B87-41C0-863C-4413E9F6AEED}">
  <ds:schemaRefs/>
</ds:datastoreItem>
</file>

<file path=customXml/itemProps38.xml><?xml version="1.0" encoding="utf-8"?>
<ds:datastoreItem xmlns:ds="http://schemas.openxmlformats.org/officeDocument/2006/customXml" ds:itemID="{9B8F97DE-89FC-414A-B55E-7C721500D37E}">
  <ds:schemaRefs/>
</ds:datastoreItem>
</file>

<file path=customXml/itemProps39.xml><?xml version="1.0" encoding="utf-8"?>
<ds:datastoreItem xmlns:ds="http://schemas.openxmlformats.org/officeDocument/2006/customXml" ds:itemID="{B54ED41E-7B50-487B-9AD2-2C4C3A48C7F5}">
  <ds:schemaRefs/>
</ds:datastoreItem>
</file>

<file path=customXml/itemProps4.xml><?xml version="1.0" encoding="utf-8"?>
<ds:datastoreItem xmlns:ds="http://schemas.openxmlformats.org/officeDocument/2006/customXml" ds:itemID="{CF4FC0FF-5C71-4211-AFC9-3356E696FCA2}">
  <ds:schemaRefs/>
</ds:datastoreItem>
</file>

<file path=customXml/itemProps40.xml><?xml version="1.0" encoding="utf-8"?>
<ds:datastoreItem xmlns:ds="http://schemas.openxmlformats.org/officeDocument/2006/customXml" ds:itemID="{17FBB2CB-C2B3-41D4-866D-F96FD83A7D62}">
  <ds:schemaRefs/>
</ds:datastoreItem>
</file>

<file path=customXml/itemProps41.xml><?xml version="1.0" encoding="utf-8"?>
<ds:datastoreItem xmlns:ds="http://schemas.openxmlformats.org/officeDocument/2006/customXml" ds:itemID="{09F202A4-D82A-4D0F-8A45-2D4BC0C1F9A7}">
  <ds:schemaRefs/>
</ds:datastoreItem>
</file>

<file path=customXml/itemProps42.xml><?xml version="1.0" encoding="utf-8"?>
<ds:datastoreItem xmlns:ds="http://schemas.openxmlformats.org/officeDocument/2006/customXml" ds:itemID="{F9549A0C-790A-4194-B8FC-E33251B706D0}">
  <ds:schemaRefs/>
</ds:datastoreItem>
</file>

<file path=customXml/itemProps43.xml><?xml version="1.0" encoding="utf-8"?>
<ds:datastoreItem xmlns:ds="http://schemas.openxmlformats.org/officeDocument/2006/customXml" ds:itemID="{3C1D38A5-54AF-4FD0-92FF-4A42E5A0AF23}">
  <ds:schemaRefs/>
</ds:datastoreItem>
</file>

<file path=customXml/itemProps44.xml><?xml version="1.0" encoding="utf-8"?>
<ds:datastoreItem xmlns:ds="http://schemas.openxmlformats.org/officeDocument/2006/customXml" ds:itemID="{38E41BD4-DC7F-4F81-820A-771FE65D6D50}">
  <ds:schemaRefs/>
</ds:datastoreItem>
</file>

<file path=customXml/itemProps45.xml><?xml version="1.0" encoding="utf-8"?>
<ds:datastoreItem xmlns:ds="http://schemas.openxmlformats.org/officeDocument/2006/customXml" ds:itemID="{EC52613A-CB77-421A-8839-B0A316B4247D}">
  <ds:schemaRefs/>
</ds:datastoreItem>
</file>

<file path=customXml/itemProps46.xml><?xml version="1.0" encoding="utf-8"?>
<ds:datastoreItem xmlns:ds="http://schemas.openxmlformats.org/officeDocument/2006/customXml" ds:itemID="{B1784C98-A19B-47F7-A894-192E4C2D93F5}">
  <ds:schemaRefs/>
</ds:datastoreItem>
</file>

<file path=customXml/itemProps47.xml><?xml version="1.0" encoding="utf-8"?>
<ds:datastoreItem xmlns:ds="http://schemas.openxmlformats.org/officeDocument/2006/customXml" ds:itemID="{14C5335B-761E-494E-A876-D976E2F8E341}">
  <ds:schemaRefs/>
</ds:datastoreItem>
</file>

<file path=customXml/itemProps48.xml><?xml version="1.0" encoding="utf-8"?>
<ds:datastoreItem xmlns:ds="http://schemas.openxmlformats.org/officeDocument/2006/customXml" ds:itemID="{9901219E-E8C4-4493-B2FF-B880A5864797}">
  <ds:schemaRefs/>
</ds:datastoreItem>
</file>

<file path=customXml/itemProps49.xml><?xml version="1.0" encoding="utf-8"?>
<ds:datastoreItem xmlns:ds="http://schemas.openxmlformats.org/officeDocument/2006/customXml" ds:itemID="{B8C1374D-84C3-4972-92F7-C61C3E8E9FC1}">
  <ds:schemaRefs/>
</ds:datastoreItem>
</file>

<file path=customXml/itemProps5.xml><?xml version="1.0" encoding="utf-8"?>
<ds:datastoreItem xmlns:ds="http://schemas.openxmlformats.org/officeDocument/2006/customXml" ds:itemID="{B4FAFE84-6B73-4EFC-A566-A842B4839EA2}">
  <ds:schemaRefs/>
</ds:datastoreItem>
</file>

<file path=customXml/itemProps50.xml><?xml version="1.0" encoding="utf-8"?>
<ds:datastoreItem xmlns:ds="http://schemas.openxmlformats.org/officeDocument/2006/customXml" ds:itemID="{16BD4F1B-84AC-4127-94E6-EEF940082DAC}">
  <ds:schemaRefs/>
</ds:datastoreItem>
</file>

<file path=customXml/itemProps51.xml><?xml version="1.0" encoding="utf-8"?>
<ds:datastoreItem xmlns:ds="http://schemas.openxmlformats.org/officeDocument/2006/customXml" ds:itemID="{65D5A878-00C9-4086-AD12-EAD20EFEB09E}">
  <ds:schemaRefs/>
</ds:datastoreItem>
</file>

<file path=customXml/itemProps52.xml><?xml version="1.0" encoding="utf-8"?>
<ds:datastoreItem xmlns:ds="http://schemas.openxmlformats.org/officeDocument/2006/customXml" ds:itemID="{B4908079-A4F1-43E7-8881-01DCA122A31B}">
  <ds:schemaRefs/>
</ds:datastoreItem>
</file>

<file path=customXml/itemProps6.xml><?xml version="1.0" encoding="utf-8"?>
<ds:datastoreItem xmlns:ds="http://schemas.openxmlformats.org/officeDocument/2006/customXml" ds:itemID="{6C849281-E361-4618-AE4B-7DF1AFE76C6F}">
  <ds:schemaRefs/>
</ds:datastoreItem>
</file>

<file path=customXml/itemProps7.xml><?xml version="1.0" encoding="utf-8"?>
<ds:datastoreItem xmlns:ds="http://schemas.openxmlformats.org/officeDocument/2006/customXml" ds:itemID="{A4DB7360-A89B-4266-896A-8A3A07C179AA}">
  <ds:schemaRefs/>
</ds:datastoreItem>
</file>

<file path=customXml/itemProps8.xml><?xml version="1.0" encoding="utf-8"?>
<ds:datastoreItem xmlns:ds="http://schemas.openxmlformats.org/officeDocument/2006/customXml" ds:itemID="{C4D15536-7759-4F69-8674-8B4FDED85DA2}">
  <ds:schemaRefs/>
</ds:datastoreItem>
</file>

<file path=customXml/itemProps9.xml><?xml version="1.0" encoding="utf-8"?>
<ds:datastoreItem xmlns:ds="http://schemas.openxmlformats.org/officeDocument/2006/customXml" ds:itemID="{189E8F18-DEBB-4F38-9CBF-F206B53F1DEE}">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0</TotalTime>
  <Words>9834</Words>
  <Application>WPS 演示</Application>
  <PresentationFormat>自定义</PresentationFormat>
  <Paragraphs>505</Paragraphs>
  <Slides>55</Slides>
  <Notes>50</Notes>
  <HiddenSlides>0</HiddenSlides>
  <MMClips>0</MMClips>
  <ScaleCrop>false</ScaleCrop>
  <HeadingPairs>
    <vt:vector size="8" baseType="variant">
      <vt:variant>
        <vt:lpstr>已用的字体</vt:lpstr>
      </vt:variant>
      <vt:variant>
        <vt:i4>18</vt:i4>
      </vt:variant>
      <vt:variant>
        <vt:lpstr>主题</vt:lpstr>
      </vt:variant>
      <vt:variant>
        <vt:i4>3</vt:i4>
      </vt:variant>
      <vt:variant>
        <vt:lpstr>嵌入 OLE 服务器</vt:lpstr>
      </vt:variant>
      <vt:variant>
        <vt:i4>0</vt:i4>
      </vt:variant>
      <vt:variant>
        <vt:lpstr>幻灯片标题</vt:lpstr>
      </vt:variant>
      <vt:variant>
        <vt:i4>55</vt:i4>
      </vt:variant>
    </vt:vector>
  </HeadingPairs>
  <TitlesOfParts>
    <vt:vector size="76" baseType="lpstr">
      <vt:lpstr>Arial</vt:lpstr>
      <vt:lpstr>宋体</vt:lpstr>
      <vt:lpstr>Wingdings</vt:lpstr>
      <vt:lpstr>微软雅黑</vt:lpstr>
      <vt:lpstr>楷体</vt:lpstr>
      <vt:lpstr>Times New Roman</vt:lpstr>
      <vt:lpstr>华文细黑</vt:lpstr>
      <vt:lpstr>黑体</vt:lpstr>
      <vt:lpstr>楷体_GB2312</vt:lpstr>
      <vt:lpstr>新宋体</vt:lpstr>
      <vt:lpstr>等线</vt:lpstr>
      <vt:lpstr>Arial Unicode MS</vt:lpstr>
      <vt:lpstr>Calibri</vt:lpstr>
      <vt:lpstr>Times New Roman</vt:lpstr>
      <vt:lpstr>Arial Narrow</vt:lpstr>
      <vt:lpstr>Arial Unicode MS</vt:lpstr>
      <vt:lpstr>NEU-BZ</vt:lpstr>
      <vt:lpstr>等线 Light</vt:lpstr>
      <vt:lpstr>自定义设计方案</vt:lpstr>
      <vt:lpstr>返回目录</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
  <cp:lastModifiedBy>唯一的尘埃 十三</cp:lastModifiedBy>
  <cp:revision>83</cp:revision>
  <dcterms:created xsi:type="dcterms:W3CDTF">2025-01-13T03:20:00Z</dcterms:created>
  <dcterms:modified xsi:type="dcterms:W3CDTF">2025-08-23T06:33:06Z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31DCC32847E048AF87F044AFB8C710A9_13</vt:lpwstr>
  </property>
  <property fmtid="{D5CDD505-2E9C-101B-9397-08002B2CF9AE}" pid="3" name="KSOProductBuildVer">
    <vt:lpwstr>2052-12.1.0.22529</vt:lpwstr>
  </property>
</Properties>
</file>